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5"/>
  </p:notesMasterIdLst>
  <p:handoutMasterIdLst>
    <p:handoutMasterId r:id="rId86"/>
  </p:handoutMasterIdLst>
  <p:sldIdLst>
    <p:sldId id="1188" r:id="rId2"/>
    <p:sldId id="948" r:id="rId3"/>
    <p:sldId id="1200" r:id="rId4"/>
    <p:sldId id="1184" r:id="rId5"/>
    <p:sldId id="1185" r:id="rId6"/>
    <p:sldId id="1106" r:id="rId7"/>
    <p:sldId id="351" r:id="rId8"/>
    <p:sldId id="985" r:id="rId9"/>
    <p:sldId id="986" r:id="rId10"/>
    <p:sldId id="987" r:id="rId11"/>
    <p:sldId id="990" r:id="rId12"/>
    <p:sldId id="992" r:id="rId13"/>
    <p:sldId id="996" r:id="rId14"/>
    <p:sldId id="994" r:id="rId15"/>
    <p:sldId id="998" r:id="rId16"/>
    <p:sldId id="999" r:id="rId17"/>
    <p:sldId id="1000" r:id="rId18"/>
    <p:sldId id="902" r:id="rId19"/>
    <p:sldId id="903" r:id="rId20"/>
    <p:sldId id="949" r:id="rId21"/>
    <p:sldId id="951" r:id="rId22"/>
    <p:sldId id="950" r:id="rId23"/>
    <p:sldId id="952" r:id="rId24"/>
    <p:sldId id="1002" r:id="rId25"/>
    <p:sldId id="1004" r:id="rId26"/>
    <p:sldId id="1005" r:id="rId27"/>
    <p:sldId id="1084" r:id="rId28"/>
    <p:sldId id="1007" r:id="rId29"/>
    <p:sldId id="1183" r:id="rId30"/>
    <p:sldId id="1203" r:id="rId31"/>
    <p:sldId id="1211" r:id="rId32"/>
    <p:sldId id="1212" r:id="rId33"/>
    <p:sldId id="982" r:id="rId34"/>
    <p:sldId id="1008" r:id="rId35"/>
    <p:sldId id="1214" r:id="rId36"/>
    <p:sldId id="1001" r:id="rId37"/>
    <p:sldId id="1085" r:id="rId38"/>
    <p:sldId id="1180" r:id="rId39"/>
    <p:sldId id="1181" r:id="rId40"/>
    <p:sldId id="1182" r:id="rId41"/>
    <p:sldId id="1006" r:id="rId42"/>
    <p:sldId id="1012" r:id="rId43"/>
    <p:sldId id="1201" r:id="rId44"/>
    <p:sldId id="1014" r:id="rId45"/>
    <p:sldId id="1009" r:id="rId46"/>
    <p:sldId id="1010" r:id="rId47"/>
    <p:sldId id="1011" r:id="rId48"/>
    <p:sldId id="953" r:id="rId49"/>
    <p:sldId id="1189" r:id="rId50"/>
    <p:sldId id="971" r:id="rId51"/>
    <p:sldId id="1190" r:id="rId52"/>
    <p:sldId id="1191" r:id="rId53"/>
    <p:sldId id="1192" r:id="rId54"/>
    <p:sldId id="1193" r:id="rId55"/>
    <p:sldId id="1194" r:id="rId56"/>
    <p:sldId id="1195" r:id="rId57"/>
    <p:sldId id="1089" r:id="rId58"/>
    <p:sldId id="1202" r:id="rId59"/>
    <p:sldId id="1103" r:id="rId60"/>
    <p:sldId id="1104" r:id="rId61"/>
    <p:sldId id="1105" r:id="rId62"/>
    <p:sldId id="1197" r:id="rId63"/>
    <p:sldId id="1208" r:id="rId64"/>
    <p:sldId id="1107" r:id="rId65"/>
    <p:sldId id="1108" r:id="rId66"/>
    <p:sldId id="1198" r:id="rId67"/>
    <p:sldId id="1204" r:id="rId68"/>
    <p:sldId id="1110" r:id="rId69"/>
    <p:sldId id="1111" r:id="rId70"/>
    <p:sldId id="1112" r:id="rId71"/>
    <p:sldId id="1091" r:id="rId72"/>
    <p:sldId id="1113" r:id="rId73"/>
    <p:sldId id="1114" r:id="rId74"/>
    <p:sldId id="1115" r:id="rId75"/>
    <p:sldId id="1116" r:id="rId76"/>
    <p:sldId id="1213" r:id="rId77"/>
    <p:sldId id="1013" r:id="rId78"/>
    <p:sldId id="977" r:id="rId79"/>
    <p:sldId id="1206" r:id="rId80"/>
    <p:sldId id="1205" r:id="rId81"/>
    <p:sldId id="1207" r:id="rId82"/>
    <p:sldId id="1209" r:id="rId83"/>
    <p:sldId id="1210" r:id="rId84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93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30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39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82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91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35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7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73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8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06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269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45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5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14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342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2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79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730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57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33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1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83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11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379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517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464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10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0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81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890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hyperlink" Target="https://www.amazon.com/Q-Quantum-Terry-Rudolph/dp/0999063502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skit.org/lear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iskit.org/textboo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OFEBzvs-Vvp2xg9-POLJhQwtVktlYGb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132.png"/><Relationship Id="rId12" Type="http://schemas.openxmlformats.org/officeDocument/2006/relationships/image" Target="../media/image1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1240.png"/><Relationship Id="rId5" Type="http://schemas.openxmlformats.org/officeDocument/2006/relationships/image" Target="../media/image35.png"/><Relationship Id="rId15" Type="http://schemas.openxmlformats.org/officeDocument/2006/relationships/image" Target="../media/image138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134.png"/><Relationship Id="rId1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7" Type="http://schemas.openxmlformats.org/officeDocument/2006/relationships/image" Target="../media/image11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0.png"/><Relationship Id="rId5" Type="http://schemas.openxmlformats.org/officeDocument/2006/relationships/image" Target="../media/image1130.png"/><Relationship Id="rId4" Type="http://schemas.openxmlformats.org/officeDocument/2006/relationships/image" Target="../media/image1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20.png"/><Relationship Id="rId5" Type="http://schemas.openxmlformats.org/officeDocument/2006/relationships/image" Target="../media/image49.png"/><Relationship Id="rId10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14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60.png"/><Relationship Id="rId7" Type="http://schemas.openxmlformats.org/officeDocument/2006/relationships/image" Target="../media/image14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4.png"/><Relationship Id="rId10" Type="http://schemas.openxmlformats.org/officeDocument/2006/relationships/image" Target="../media/image1121.png"/><Relationship Id="rId4" Type="http://schemas.openxmlformats.org/officeDocument/2006/relationships/image" Target="../media/image61.png"/><Relationship Id="rId9" Type="http://schemas.openxmlformats.org/officeDocument/2006/relationships/image" Target="../media/image11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69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12" Type="http://schemas.openxmlformats.org/officeDocument/2006/relationships/image" Target="../media/image9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11" Type="http://schemas.openxmlformats.org/officeDocument/2006/relationships/image" Target="../media/image1640.png"/><Relationship Id="rId5" Type="http://schemas.openxmlformats.org/officeDocument/2006/relationships/image" Target="../media/image99.png"/><Relationship Id="rId10" Type="http://schemas.openxmlformats.org/officeDocument/2006/relationships/image" Target="../media/image1630.png"/><Relationship Id="rId4" Type="http://schemas.openxmlformats.org/officeDocument/2006/relationships/image" Target="../media/image1740.png"/><Relationship Id="rId9" Type="http://schemas.openxmlformats.org/officeDocument/2006/relationships/image" Target="../media/image15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5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30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NULL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3" Type="http://schemas.openxmlformats.org/officeDocument/2006/relationships/image" Target="../media/image115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6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45.png"/><Relationship Id="rId4" Type="http://schemas.openxmlformats.org/officeDocument/2006/relationships/image" Target="../media/image14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167.png"/><Relationship Id="rId7" Type="http://schemas.openxmlformats.org/officeDocument/2006/relationships/image" Target="../media/image16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00.png"/><Relationship Id="rId4" Type="http://schemas.openxmlformats.org/officeDocument/2006/relationships/image" Target="../media/image168.png"/><Relationship Id="rId9" Type="http://schemas.openxmlformats.org/officeDocument/2006/relationships/image" Target="../media/image16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0.png"/><Relationship Id="rId13" Type="http://schemas.openxmlformats.org/officeDocument/2006/relationships/image" Target="../media/image175.png"/><Relationship Id="rId3" Type="http://schemas.openxmlformats.org/officeDocument/2006/relationships/image" Target="../media/image171.emf"/><Relationship Id="rId7" Type="http://schemas.openxmlformats.org/officeDocument/2006/relationships/image" Target="../media/image172.png"/><Relationship Id="rId12" Type="http://schemas.openxmlformats.org/officeDocument/2006/relationships/image" Target="../media/image17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690.png"/><Relationship Id="rId4" Type="http://schemas.openxmlformats.org/officeDocument/2006/relationships/image" Target="../media/image166.png"/><Relationship Id="rId9" Type="http://schemas.openxmlformats.org/officeDocument/2006/relationships/image" Target="../media/image168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emf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2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680.png"/><Relationship Id="rId5" Type="http://schemas.openxmlformats.org/officeDocument/2006/relationships/image" Target="../media/image179.png"/><Relationship Id="rId10" Type="http://schemas.openxmlformats.org/officeDocument/2006/relationships/image" Target="../media/image175.png"/><Relationship Id="rId4" Type="http://schemas.openxmlformats.org/officeDocument/2006/relationships/image" Target="../media/image178.emf"/><Relationship Id="rId9" Type="http://schemas.openxmlformats.org/officeDocument/2006/relationships/image" Target="../media/image1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7" Type="http://schemas.openxmlformats.org/officeDocument/2006/relationships/image" Target="NULL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NULL"/><Relationship Id="rId4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emf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emf"/><Relationship Id="rId4" Type="http://schemas.openxmlformats.org/officeDocument/2006/relationships/image" Target="../media/image1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199.emf"/><Relationship Id="rId4" Type="http://schemas.openxmlformats.org/officeDocument/2006/relationships/image" Target="../media/image1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8.emf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7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2.png"/><Relationship Id="rId7" Type="http://schemas.openxmlformats.org/officeDocument/2006/relationships/image" Target="../media/image40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Relationship Id="rId9" Type="http://schemas.openxmlformats.org/officeDocument/2006/relationships/image" Target="../media/image1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30C920-3D53-4109-B59B-3691AC4C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/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[1,0,0,0,0,0,0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FCDF3F-2495-4451-81BD-5276B11A9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07" y="1604776"/>
                <a:ext cx="2228367" cy="276999"/>
              </a:xfrm>
              <a:prstGeom prst="rect">
                <a:avLst/>
              </a:prstGeom>
              <a:blipFill>
                <a:blip r:embed="rId4"/>
                <a:stretch>
                  <a:fillRect l="-3005" t="-4348" r="-27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/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,0,0,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box>
                            <m:box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box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7A86D0A-B086-4982-974E-2B5F1CDA6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34" y="5717364"/>
                <a:ext cx="2458173" cy="324448"/>
              </a:xfrm>
              <a:prstGeom prst="rect">
                <a:avLst/>
              </a:prstGeom>
              <a:blipFill>
                <a:blip r:embed="rId5"/>
                <a:stretch>
                  <a:fillRect l="-2233" r="-496" b="-24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3B016D-8EBE-4884-AAAF-0E8D51554100}"/>
              </a:ext>
            </a:extLst>
          </p:cNvPr>
          <p:cNvCxnSpPr/>
          <p:nvPr/>
        </p:nvCxnSpPr>
        <p:spPr>
          <a:xfrm>
            <a:off x="1084004" y="1946787"/>
            <a:ext cx="0" cy="1796081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CC944-C3FA-4CB5-9D53-6016485BDD0B}"/>
              </a:ext>
            </a:extLst>
          </p:cNvPr>
          <p:cNvSpPr/>
          <p:nvPr/>
        </p:nvSpPr>
        <p:spPr>
          <a:xfrm>
            <a:off x="7383412" y="5709919"/>
            <a:ext cx="160389" cy="3886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78F07-396D-484F-90C2-727E005134E0}"/>
              </a:ext>
            </a:extLst>
          </p:cNvPr>
          <p:cNvSpPr/>
          <p:nvPr/>
        </p:nvSpPr>
        <p:spPr>
          <a:xfrm>
            <a:off x="3133334" y="3776138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E27312-D6AC-4360-B300-A2179E64E40A}"/>
              </a:ext>
            </a:extLst>
          </p:cNvPr>
          <p:cNvSpPr txBox="1"/>
          <p:nvPr/>
        </p:nvSpPr>
        <p:spPr>
          <a:xfrm>
            <a:off x="5355379" y="1308098"/>
            <a:ext cx="296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 Location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 </a:t>
            </a:r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</p:spTree>
    <p:extLst>
      <p:ext uri="{BB962C8B-B14F-4D97-AF65-F5344CB8AC3E}">
        <p14:creationId xmlns:p14="http://schemas.microsoft.com/office/powerpoint/2010/main" val="76476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5" grpId="0" animBg="1"/>
      <p:bldP spid="16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B39A9-4486-403C-B4B0-24A6CF7B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67E519-F596-4305-B106-5587550B0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535" y="1248441"/>
            <a:ext cx="3058829" cy="5169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/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98807A6-4BF7-4F15-A3E4-9B373AAC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5" y="5997851"/>
                <a:ext cx="1744965" cy="276999"/>
              </a:xfrm>
              <a:prstGeom prst="rect">
                <a:avLst/>
              </a:prstGeom>
              <a:blipFill>
                <a:blip r:embed="rId4"/>
                <a:stretch>
                  <a:fillRect l="-2797" t="-4444" r="-31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BFC28C8-4BBB-4795-B50E-B439F97403EA}"/>
              </a:ext>
            </a:extLst>
          </p:cNvPr>
          <p:cNvSpPr/>
          <p:nvPr/>
        </p:nvSpPr>
        <p:spPr>
          <a:xfrm>
            <a:off x="6612193" y="2288970"/>
            <a:ext cx="585020" cy="523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/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box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01AB2A-6863-47BD-970B-FDB9EE81F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111" y="1995375"/>
                <a:ext cx="900696" cy="440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B29F52C-5985-46CD-B3A8-DBF11115C7F1}"/>
              </a:ext>
            </a:extLst>
          </p:cNvPr>
          <p:cNvCxnSpPr>
            <a:cxnSpLocks/>
            <a:stCxn id="28" idx="3"/>
            <a:endCxn id="17" idx="1"/>
          </p:cNvCxnSpPr>
          <p:nvPr/>
        </p:nvCxnSpPr>
        <p:spPr>
          <a:xfrm flipV="1">
            <a:off x="7197213" y="2215564"/>
            <a:ext cx="334898" cy="33519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1F4B431A-59CC-4126-A404-49580507FF32}"/>
              </a:ext>
            </a:extLst>
          </p:cNvPr>
          <p:cNvSpPr/>
          <p:nvPr/>
        </p:nvSpPr>
        <p:spPr>
          <a:xfrm>
            <a:off x="5294069" y="2927918"/>
            <a:ext cx="449825" cy="490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D8BD29-01B7-4FA4-8DDB-4239978C1D31}"/>
              </a:ext>
            </a:extLst>
          </p:cNvPr>
          <p:cNvSpPr txBox="1"/>
          <p:nvPr/>
        </p:nvSpPr>
        <p:spPr>
          <a:xfrm>
            <a:off x="4473283" y="1671403"/>
            <a:ext cx="1357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152055-9130-44D5-AF41-4C99D3787A09}"/>
              </a:ext>
            </a:extLst>
          </p:cNvPr>
          <p:cNvCxnSpPr/>
          <p:nvPr/>
        </p:nvCxnSpPr>
        <p:spPr>
          <a:xfrm>
            <a:off x="5181116" y="2283277"/>
            <a:ext cx="288258" cy="5921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0BC6918-9899-463C-A9B3-7CE22EC1A475}"/>
              </a:ext>
            </a:extLst>
          </p:cNvPr>
          <p:cNvSpPr txBox="1"/>
          <p:nvPr/>
        </p:nvSpPr>
        <p:spPr>
          <a:xfrm>
            <a:off x="712033" y="5597741"/>
            <a:ext cx="2284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When we square the  </a:t>
            </a:r>
            <a:r>
              <a:rPr lang="en-US" sz="1600" b="1" dirty="0"/>
              <a:t>norm</a:t>
            </a:r>
            <a:r>
              <a:rPr lang="en-US" sz="1600" dirty="0"/>
              <a:t> of a transition </a:t>
            </a:r>
            <a:r>
              <a:rPr lang="en-US" sz="1600" b="1" dirty="0">
                <a:solidFill>
                  <a:srgbClr val="00B050"/>
                </a:solidFill>
              </a:rPr>
              <a:t>amplitude,</a:t>
            </a:r>
            <a:r>
              <a:rPr lang="en-US" sz="1600" dirty="0"/>
              <a:t> we get the transition </a:t>
            </a:r>
            <a:r>
              <a:rPr lang="en-US" sz="1600" b="1" dirty="0">
                <a:solidFill>
                  <a:srgbClr val="FF0000"/>
                </a:solidFill>
              </a:rPr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/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64B8F1F-323A-470F-9B1B-A51E4A67F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66" y="5405329"/>
                <a:ext cx="160300" cy="461024"/>
              </a:xfrm>
              <a:prstGeom prst="rect">
                <a:avLst/>
              </a:prstGeom>
              <a:blipFill>
                <a:blip r:embed="rId6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BFA934-5827-4996-92E2-314BB04246AC}"/>
              </a:ext>
            </a:extLst>
          </p:cNvPr>
          <p:cNvCxnSpPr>
            <a:cxnSpLocks/>
          </p:cNvCxnSpPr>
          <p:nvPr/>
        </p:nvCxnSpPr>
        <p:spPr>
          <a:xfrm>
            <a:off x="5520716" y="5019675"/>
            <a:ext cx="0" cy="3238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2AFE54-7068-42C1-BA4E-7608A76FDB8D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79347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 animBg="1"/>
      <p:bldP spid="17" grpId="0" animBg="1"/>
      <p:bldP spid="3" grpId="0" animBg="1"/>
      <p:bldP spid="6" grpId="0"/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842149" y="5398752"/>
            <a:ext cx="313991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 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832A6A-221A-4999-B6E3-988929F55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3427"/>
            <a:ext cx="3377960" cy="30573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506DFB6-A2A9-4190-AAA9-CBF16137EC49}"/>
              </a:ext>
            </a:extLst>
          </p:cNvPr>
          <p:cNvSpPr/>
          <p:nvPr/>
        </p:nvSpPr>
        <p:spPr>
          <a:xfrm>
            <a:off x="4612481" y="3609975"/>
            <a:ext cx="631031" cy="230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168386-FC71-4F2A-BF05-C0BDCA7427C2}"/>
              </a:ext>
            </a:extLst>
          </p:cNvPr>
          <p:cNvSpPr/>
          <p:nvPr/>
        </p:nvSpPr>
        <p:spPr>
          <a:xfrm>
            <a:off x="6403181" y="5763924"/>
            <a:ext cx="1243857" cy="29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16AC48-9EE9-467E-9C8D-D68AE5FAE8EE}"/>
              </a:ext>
            </a:extLst>
          </p:cNvPr>
          <p:cNvSpPr txBox="1"/>
          <p:nvPr/>
        </p:nvSpPr>
        <p:spPr>
          <a:xfrm>
            <a:off x="1421479" y="1370755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we </a:t>
            </a:r>
            <a:r>
              <a:rPr lang="en-US" b="1" dirty="0">
                <a:solidFill>
                  <a:srgbClr val="7030A0"/>
                </a:solidFill>
              </a:rPr>
              <a:t>measure</a:t>
            </a:r>
            <a:r>
              <a:rPr lang="en-US" dirty="0">
                <a:solidFill>
                  <a:srgbClr val="7030A0"/>
                </a:solidFill>
              </a:rPr>
              <a:t> a photon, its wave function collapses, and the norm </a:t>
            </a:r>
            <a:r>
              <a:rPr lang="en-US" i="1" dirty="0">
                <a:solidFill>
                  <a:srgbClr val="7030A0"/>
                </a:solidFill>
              </a:rPr>
              <a:t>squared</a:t>
            </a:r>
            <a:r>
              <a:rPr lang="en-US" dirty="0">
                <a:solidFill>
                  <a:srgbClr val="7030A0"/>
                </a:solidFill>
              </a:rPr>
              <a:t> of each </a:t>
            </a:r>
            <a:r>
              <a:rPr lang="en-US" b="1" dirty="0">
                <a:solidFill>
                  <a:srgbClr val="00B050"/>
                </a:solidFill>
              </a:rPr>
              <a:t>amplitude</a:t>
            </a:r>
            <a:r>
              <a:rPr lang="en-US" dirty="0">
                <a:solidFill>
                  <a:srgbClr val="7030A0"/>
                </a:solidFill>
              </a:rPr>
              <a:t> becomes a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9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10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EFF34-9FCA-462B-92F0-14B2E3C8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773" y="2183427"/>
            <a:ext cx="2738354" cy="3037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F58220-D00E-4490-AA1A-5595A3F5EE48}"/>
              </a:ext>
            </a:extLst>
          </p:cNvPr>
          <p:cNvSpPr txBox="1"/>
          <p:nvPr/>
        </p:nvSpPr>
        <p:spPr>
          <a:xfrm>
            <a:off x="2563083" y="1398597"/>
            <a:ext cx="4017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Once we measure the photon,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it starts to act like a bullet (a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/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ACFB46-EB36-4E13-88D5-03C4D97F2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921" y="3487532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0417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9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4A4BCC-04C8-4D88-8672-DDC78930A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00" y="2183427"/>
            <a:ext cx="3235767" cy="2882644"/>
          </a:xfrm>
          <a:prstGeom prst="rect">
            <a:avLst/>
          </a:prstGeom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B1E33F-EF9B-43EC-9950-138CCECE3FA6}"/>
              </a:ext>
            </a:extLst>
          </p:cNvPr>
          <p:cNvSpPr txBox="1"/>
          <p:nvPr/>
        </p:nvSpPr>
        <p:spPr>
          <a:xfrm>
            <a:off x="1914232" y="1398597"/>
            <a:ext cx="5315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</a:t>
            </a:r>
            <a:r>
              <a:rPr lang="en-US" b="1" dirty="0">
                <a:solidFill>
                  <a:srgbClr val="7030A0"/>
                </a:solidFill>
              </a:rPr>
              <a:t>do not</a:t>
            </a:r>
            <a:r>
              <a:rPr lang="en-US" dirty="0">
                <a:solidFill>
                  <a:srgbClr val="7030A0"/>
                </a:solidFill>
              </a:rPr>
              <a:t> measure the photon, we continue to use its transition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>
                <a:solidFill>
                  <a:srgbClr val="7030A0"/>
                </a:solidFill>
              </a:rPr>
              <a:t> to calculate 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step…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74695-32B8-667A-F579-C0CC95C8B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696" y="2183427"/>
            <a:ext cx="3479235" cy="28826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/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6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sz="16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66997F-AAD6-9E05-13B4-0E739282F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891" y="3848725"/>
                <a:ext cx="458651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75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dirty="0"/>
              <a:t>One</a:t>
            </a:r>
            <a:r>
              <a:rPr lang="en-US" dirty="0"/>
              <a:t> Time 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11899-06DD-45F4-8AF3-5375BF92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3" y="2057751"/>
            <a:ext cx="3377960" cy="3057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2B4165-1D93-4D97-9EAC-8FD76907BFC4}"/>
              </a:ext>
            </a:extLst>
          </p:cNvPr>
          <p:cNvSpPr txBox="1"/>
          <p:nvPr/>
        </p:nvSpPr>
        <p:spPr>
          <a:xfrm>
            <a:off x="1153715" y="1411420"/>
            <a:ext cx="2621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first step: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5DB8F-5E8E-4927-9305-6733438224F8}"/>
              </a:ext>
            </a:extLst>
          </p:cNvPr>
          <p:cNvSpPr txBox="1"/>
          <p:nvPr/>
        </p:nvSpPr>
        <p:spPr>
          <a:xfrm>
            <a:off x="5275612" y="1411420"/>
            <a:ext cx="271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measure the photon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after</a:t>
            </a:r>
            <a:r>
              <a:rPr lang="en-US" dirty="0">
                <a:solidFill>
                  <a:srgbClr val="7030A0"/>
                </a:solidFill>
              </a:rPr>
              <a:t> the </a:t>
            </a:r>
            <a:r>
              <a:rPr lang="en-US" u="sng" dirty="0">
                <a:solidFill>
                  <a:srgbClr val="7030A0"/>
                </a:solidFill>
              </a:rPr>
              <a:t>second</a:t>
            </a:r>
            <a:r>
              <a:rPr lang="en-US" dirty="0">
                <a:solidFill>
                  <a:srgbClr val="7030A0"/>
                </a:solidFill>
              </a:rPr>
              <a:t> step:</a:t>
            </a:r>
          </a:p>
        </p:txBody>
      </p:sp>
    </p:spTree>
    <p:extLst>
      <p:ext uri="{BB962C8B-B14F-4D97-AF65-F5344CB8AC3E}">
        <p14:creationId xmlns:p14="http://schemas.microsoft.com/office/powerpoint/2010/main" val="327789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433021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081" y="2057751"/>
            <a:ext cx="3477978" cy="3111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DCE834-573D-4AD8-B048-9B4C707C0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9" r="1660"/>
          <a:stretch/>
        </p:blipFill>
        <p:spPr>
          <a:xfrm>
            <a:off x="766915" y="2085792"/>
            <a:ext cx="2853812" cy="30554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ACBCBE-2696-47E7-822C-79DE3F02D014}"/>
              </a:ext>
            </a:extLst>
          </p:cNvPr>
          <p:cNvSpPr/>
          <p:nvPr/>
        </p:nvSpPr>
        <p:spPr>
          <a:xfrm>
            <a:off x="1275735" y="3989439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1E7088-7537-41C0-AF4C-722158E5C90D}"/>
              </a:ext>
            </a:extLst>
          </p:cNvPr>
          <p:cNvSpPr txBox="1"/>
          <p:nvPr/>
        </p:nvSpPr>
        <p:spPr>
          <a:xfrm>
            <a:off x="1881968" y="1411420"/>
            <a:ext cx="5380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If we wait to measure the photon only after two steps, we see it is acting like a </a:t>
            </a:r>
            <a:r>
              <a:rPr lang="en-US" i="1" dirty="0">
                <a:solidFill>
                  <a:srgbClr val="7030A0"/>
                </a:solidFill>
              </a:rPr>
              <a:t>wave</a:t>
            </a:r>
            <a:r>
              <a:rPr lang="en-US" dirty="0">
                <a:solidFill>
                  <a:srgbClr val="7030A0"/>
                </a:solidFill>
              </a:rPr>
              <a:t> (</a:t>
            </a:r>
            <a:r>
              <a:rPr lang="en-US" b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like a particle)…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/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D4F6D2D-21C7-4C0D-B1FC-D39E06975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682" y="3428864"/>
                <a:ext cx="298159" cy="369332"/>
              </a:xfrm>
              <a:prstGeom prst="rect">
                <a:avLst/>
              </a:prstGeom>
              <a:blipFill>
                <a:blip r:embed="rId4"/>
                <a:stretch>
                  <a:fillRect l="-18367" r="-20408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Quantum Double Slit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433021"/>
            <a:ext cx="27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For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E01ED-E48E-47CD-966E-C28CD4E0E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85"/>
          <a:stretch/>
        </p:blipFill>
        <p:spPr>
          <a:xfrm>
            <a:off x="5449529" y="2057751"/>
            <a:ext cx="2445530" cy="3111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925B01-3835-4962-963D-0E3F08EF3505}"/>
              </a:ext>
            </a:extLst>
          </p:cNvPr>
          <p:cNvSpPr/>
          <p:nvPr/>
        </p:nvSpPr>
        <p:spPr>
          <a:xfrm>
            <a:off x="5535561" y="3986981"/>
            <a:ext cx="346587" cy="376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261CBF-92D8-4FDD-8AF6-4504EA0E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39" y="2177538"/>
            <a:ext cx="3809525" cy="327142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2D670F-AE47-4949-9013-F8B3BF88ED5F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CD53F-4E4D-4EE7-9DFF-54B24BF75244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15740C-AAA8-4711-89A8-49613BDC6A50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5C2C9A-A6A5-4E27-BE93-DFEB91B842D5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6735F9-9629-4E09-BC44-2911DF9057F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1C1939-5DBF-4CAD-9814-00101C726C7A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1B4036-D7EE-4598-AFA9-03A9CF641EF7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AC513C-D2FF-46AC-AEB2-B0414A28AC1B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9503C5-E570-4984-A0AE-9DA6D62E8CAD}"/>
              </a:ext>
            </a:extLst>
          </p:cNvPr>
          <p:cNvSpPr/>
          <p:nvPr/>
        </p:nvSpPr>
        <p:spPr>
          <a:xfrm>
            <a:off x="4184734" y="3645056"/>
            <a:ext cx="342524" cy="424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1F185E74-62F8-4B15-B63D-D6EA2946E54F}"/>
              </a:ext>
            </a:extLst>
          </p:cNvPr>
          <p:cNvCxnSpPr>
            <a:stCxn id="10" idx="1"/>
            <a:endCxn id="23" idx="3"/>
          </p:cNvCxnSpPr>
          <p:nvPr/>
        </p:nvCxnSpPr>
        <p:spPr>
          <a:xfrm rot="10800000">
            <a:off x="4527259" y="3857117"/>
            <a:ext cx="1008303" cy="3179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CC2853-3127-482B-A8F8-204DFE80884C}"/>
              </a:ext>
            </a:extLst>
          </p:cNvPr>
          <p:cNvSpPr txBox="1"/>
          <p:nvPr/>
        </p:nvSpPr>
        <p:spPr>
          <a:xfrm>
            <a:off x="1161907" y="5579600"/>
            <a:ext cx="3318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complex </a:t>
            </a:r>
            <a:r>
              <a:rPr lang="en-US" b="1" dirty="0">
                <a:solidFill>
                  <a:srgbClr val="00B050"/>
                </a:solidFill>
              </a:rPr>
              <a:t>amplitudes</a:t>
            </a:r>
            <a:r>
              <a:rPr lang="en-US" dirty="0"/>
              <a:t> in the photon's operator cause </a:t>
            </a:r>
            <a:r>
              <a:rPr lang="en-US" b="1" dirty="0"/>
              <a:t>destructive</a:t>
            </a:r>
            <a:r>
              <a:rPr lang="en-US" dirty="0"/>
              <a:t> interference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9D078A-1809-4978-82D6-C2B259452ACA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rot="10800000" flipV="1">
            <a:off x="4480295" y="4175023"/>
            <a:ext cx="1055267" cy="1866242"/>
          </a:xfrm>
          <a:prstGeom prst="bentConnector3">
            <a:avLst>
              <a:gd name="adj1" fmla="val 479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93FDBD2-D407-4CA3-92CF-41D7630AC143}"/>
              </a:ext>
            </a:extLst>
          </p:cNvPr>
          <p:cNvSpPr txBox="1"/>
          <p:nvPr/>
        </p:nvSpPr>
        <p:spPr>
          <a:xfrm>
            <a:off x="801974" y="1831615"/>
            <a:ext cx="154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Photons</a:t>
            </a:r>
          </a:p>
        </p:txBody>
      </p:sp>
    </p:spTree>
    <p:extLst>
      <p:ext uri="{BB962C8B-B14F-4D97-AF65-F5344CB8AC3E}">
        <p14:creationId xmlns:p14="http://schemas.microsoft.com/office/powerpoint/2010/main" val="153362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6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310646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 Quantum Gate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53265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3595" y="2643532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Terry Rudolph - Q is for Quantum</a:t>
              </a:r>
              <a:endParaRPr lang="en-US" dirty="0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95646" y="2643532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577361" y="4232686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577362" y="2826095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0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and contrast state transitions represented by real matrices </a:t>
            </a:r>
            <a:r>
              <a:rPr lang="en-US" sz="2400" b="1" dirty="0">
                <a:solidFill>
                  <a:srgbClr val="7030A0"/>
                </a:solidFill>
              </a:rPr>
              <a:t>(probabilities) </a:t>
            </a:r>
            <a:r>
              <a:rPr lang="en-US" sz="2400" dirty="0"/>
              <a:t>vs. complex matrices </a:t>
            </a:r>
            <a:r>
              <a:rPr lang="en-US" sz="2400" b="1" dirty="0">
                <a:solidFill>
                  <a:srgbClr val="7030A0"/>
                </a:solidFill>
              </a:rPr>
              <a:t>(amplitudes)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crucial role of interference (phase cancellation) in the superposition of complex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Terry Rudolph's </a:t>
            </a:r>
            <a:r>
              <a:rPr lang="en-US" sz="2400" b="1" dirty="0"/>
              <a:t>PETE</a:t>
            </a:r>
            <a:r>
              <a:rPr lang="en-US" sz="2400" dirty="0"/>
              <a:t> box to the concept of superposition obtained by applying the </a:t>
            </a:r>
            <a:r>
              <a:rPr lang="en-US" sz="2400" b="1" dirty="0">
                <a:solidFill>
                  <a:srgbClr val="00B050"/>
                </a:solidFill>
              </a:rPr>
              <a:t>Hadamard gate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</a:t>
            </a:r>
            <a:r>
              <a:rPr lang="en-US" sz="2400" b="1" dirty="0">
                <a:solidFill>
                  <a:srgbClr val="0070C0"/>
                </a:solidFill>
              </a:rPr>
              <a:t>IBM Qiskit </a:t>
            </a:r>
            <a:r>
              <a:rPr lang="en-US" sz="2400" dirty="0"/>
              <a:t>and run it in a Jupyter notebook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Map the action of the </a:t>
            </a:r>
            <a:r>
              <a:rPr lang="en-US" sz="2400" b="1" dirty="0"/>
              <a:t>CNOT</a:t>
            </a:r>
            <a:r>
              <a:rPr lang="en-US" sz="2400" dirty="0"/>
              <a:t>, </a:t>
            </a:r>
            <a:r>
              <a:rPr lang="en-US" sz="2400" b="1" dirty="0"/>
              <a:t>CCNOT</a:t>
            </a:r>
            <a:r>
              <a:rPr lang="en-US" sz="2400" dirty="0"/>
              <a:t>, and </a:t>
            </a:r>
            <a:r>
              <a:rPr lang="en-US" sz="2400" b="1" dirty="0"/>
              <a:t>CSWAP</a:t>
            </a:r>
            <a:r>
              <a:rPr lang="en-US" sz="2400" dirty="0"/>
              <a:t> gates and understand how the support </a:t>
            </a:r>
            <a:r>
              <a:rPr lang="en-US" sz="2400" b="1" dirty="0">
                <a:solidFill>
                  <a:srgbClr val="7030A0"/>
                </a:solidFill>
              </a:rPr>
              <a:t>reversible</a:t>
            </a:r>
            <a:r>
              <a:rPr lang="en-US" sz="2400" dirty="0"/>
              <a:t>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Represent gates via their </a:t>
            </a:r>
            <a:r>
              <a:rPr lang="en-US" sz="2400" i="1" dirty="0"/>
              <a:t>action</a:t>
            </a:r>
            <a:r>
              <a:rPr lang="en-US" sz="2400" dirty="0"/>
              <a:t> (operator)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884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3E1F5-D8A8-4384-A997-6C5796A1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02" y="1838657"/>
            <a:ext cx="7386195" cy="4451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299952" y="1334729"/>
            <a:ext cx="254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27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66928F-0093-4977-993E-AD52EEEB7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81" y="1941160"/>
            <a:ext cx="7539838" cy="44774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https://qiskit.org/learn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8353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3040012" y="1334729"/>
            <a:ext cx="3063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https://qiskit.org/textbook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C246B-76C3-460D-829A-A5B74776B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1924777"/>
            <a:ext cx="6526162" cy="4334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7562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4527E5-22F1-468C-AE8C-B0D788B7E1A6}"/>
              </a:ext>
            </a:extLst>
          </p:cNvPr>
          <p:cNvSpPr txBox="1"/>
          <p:nvPr/>
        </p:nvSpPr>
        <p:spPr>
          <a:xfrm>
            <a:off x="1961536" y="1335538"/>
            <a:ext cx="52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Qiskit Foundations - Coding With Qiskit - Season 1</a:t>
            </a:r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4D3B5-71DF-4311-8FE3-AD7F75B6D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82" y="1861326"/>
            <a:ext cx="6606435" cy="44950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932F-1C34-4D7F-8902-B25CD293C0D9}"/>
              </a:ext>
            </a:extLst>
          </p:cNvPr>
          <p:cNvCxnSpPr/>
          <p:nvPr/>
        </p:nvCxnSpPr>
        <p:spPr>
          <a:xfrm>
            <a:off x="848033" y="4173794"/>
            <a:ext cx="1113503" cy="3760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CA28A7-D06B-49CA-8E06-8E18F7BF20C2}"/>
              </a:ext>
            </a:extLst>
          </p:cNvPr>
          <p:cNvSpPr/>
          <p:nvPr/>
        </p:nvSpPr>
        <p:spPr>
          <a:xfrm>
            <a:off x="2020529" y="4505632"/>
            <a:ext cx="479323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6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0E37A-E644-406D-9D2F-460E88C5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2" y="1769550"/>
            <a:ext cx="1458744" cy="570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82F4E4-E7C8-497F-BCA2-71D85B12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1" y="2460248"/>
            <a:ext cx="1240009" cy="7837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80D95-E0E5-4539-B059-18370937C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96" y="4437625"/>
            <a:ext cx="1576235" cy="883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B4163-3623-4F60-BA40-6D0DFE6E8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920" y="5364074"/>
            <a:ext cx="1832138" cy="8353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E1EFC-23C1-43BA-9DD3-354D536BD341}"/>
              </a:ext>
            </a:extLst>
          </p:cNvPr>
          <p:cNvSpPr txBox="1"/>
          <p:nvPr/>
        </p:nvSpPr>
        <p:spPr>
          <a:xfrm>
            <a:off x="2293960" y="1497984"/>
            <a:ext cx="4412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quantum world, all operations that are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measurements must be </a:t>
            </a:r>
            <a:r>
              <a:rPr lang="en-US" u="sng" dirty="0">
                <a:solidFill>
                  <a:srgbClr val="7030A0"/>
                </a:solidFill>
              </a:rPr>
              <a:t>reversible</a:t>
            </a:r>
            <a:r>
              <a:rPr lang="en-US" dirty="0">
                <a:solidFill>
                  <a:srgbClr val="7030A0"/>
                </a:solidFill>
              </a:rPr>
              <a:t> and must be represented by </a:t>
            </a:r>
            <a:r>
              <a:rPr lang="en-US" b="1" dirty="0">
                <a:solidFill>
                  <a:srgbClr val="7030A0"/>
                </a:solidFill>
              </a:rPr>
              <a:t>unitary</a:t>
            </a:r>
            <a:r>
              <a:rPr lang="en-US" dirty="0">
                <a:solidFill>
                  <a:srgbClr val="7030A0"/>
                </a:solidFill>
              </a:rPr>
              <a:t>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/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43FCBAD-7D29-4300-B249-ED10DAA5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379" y="1748096"/>
                <a:ext cx="1963102" cy="284117"/>
              </a:xfrm>
              <a:prstGeom prst="rect">
                <a:avLst/>
              </a:prstGeom>
              <a:blipFill>
                <a:blip r:embed="rId7"/>
                <a:stretch>
                  <a:fillRect l="-2174" t="-4348" r="-217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2C8DE29-6B62-466D-A425-641974D44331}"/>
              </a:ext>
            </a:extLst>
          </p:cNvPr>
          <p:cNvSpPr txBox="1"/>
          <p:nvPr/>
        </p:nvSpPr>
        <p:spPr>
          <a:xfrm>
            <a:off x="1077305" y="3716647"/>
            <a:ext cx="693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EAA13B-1EF7-495A-A4A9-83E336761447}"/>
              </a:ext>
            </a:extLst>
          </p:cNvPr>
          <p:cNvSpPr txBox="1"/>
          <p:nvPr/>
        </p:nvSpPr>
        <p:spPr>
          <a:xfrm>
            <a:off x="1202209" y="6242390"/>
            <a:ext cx="53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/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𝑁𝑂𝑇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3BF6E-367F-4434-9A07-F0FDCCD9B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36" y="3402475"/>
                <a:ext cx="1551514" cy="276999"/>
              </a:xfrm>
              <a:prstGeom prst="rect">
                <a:avLst/>
              </a:prstGeom>
              <a:blipFill>
                <a:blip r:embed="rId8"/>
                <a:stretch>
                  <a:fillRect l="-3543" r="-236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/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A3482-97AB-45E9-9203-869398417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757" y="2144931"/>
                <a:ext cx="1110817" cy="276999"/>
              </a:xfrm>
              <a:prstGeom prst="rect">
                <a:avLst/>
              </a:prstGeom>
              <a:blipFill>
                <a:blip r:embed="rId9"/>
                <a:stretch>
                  <a:fillRect l="-437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B3576-1897-4BD6-8C38-794E47BD8E3A}"/>
              </a:ext>
            </a:extLst>
          </p:cNvPr>
          <p:cNvGrpSpPr/>
          <p:nvPr/>
        </p:nvGrpSpPr>
        <p:grpSpPr>
          <a:xfrm>
            <a:off x="3104181" y="2631893"/>
            <a:ext cx="3332516" cy="2134547"/>
            <a:chOff x="3597388" y="2709573"/>
            <a:chExt cx="3332516" cy="213454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4E2B55-C495-4508-9B79-52482D7A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597388" y="3097237"/>
              <a:ext cx="3332516" cy="174688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6D4F7A-B298-4E37-B69E-74DEB4F1D00D}"/>
                </a:ext>
              </a:extLst>
            </p:cNvPr>
            <p:cNvSpPr txBox="1"/>
            <p:nvPr/>
          </p:nvSpPr>
          <p:spPr>
            <a:xfrm>
              <a:off x="4061652" y="2709573"/>
              <a:ext cx="2403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Controlled NOT (</a:t>
              </a:r>
              <a:r>
                <a:rPr lang="en-US" b="1" dirty="0"/>
                <a:t>CNOT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/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Tensor Product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39B23A-2114-445B-9FA0-2D40CFAF1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735" y="2927960"/>
                <a:ext cx="1912720" cy="338554"/>
              </a:xfrm>
              <a:prstGeom prst="rect">
                <a:avLst/>
              </a:prstGeom>
              <a:blipFill>
                <a:blip r:embed="rId11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/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r>
                      <a:rPr lang="en-US" sz="16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Binary </a:t>
                </a:r>
                <a:r>
                  <a:rPr lang="en-US" sz="1600" b="1" dirty="0"/>
                  <a:t>XOR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74C8D-65D3-4E37-8FFB-84D748ED2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789" y="3303299"/>
                <a:ext cx="1912720" cy="338554"/>
              </a:xfrm>
              <a:prstGeom prst="rect">
                <a:avLst/>
              </a:prstGeom>
              <a:blipFill>
                <a:blip r:embed="rId12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3819832" y="3121824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AE5000-83EC-4AF3-9A92-E85938C61D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7366" y="3933547"/>
            <a:ext cx="1616099" cy="16263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8508AB9-85D7-4173-929F-438C507FB01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697" y="4960862"/>
            <a:ext cx="2100865" cy="1503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Will only act if the control line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45" y="5458569"/>
                <a:ext cx="1612800" cy="923330"/>
              </a:xfrm>
              <a:prstGeom prst="rect">
                <a:avLst/>
              </a:prstGeom>
              <a:blipFill>
                <a:blip r:embed="rId15"/>
                <a:stretch>
                  <a:fillRect l="-3019" t="-3289" r="-2642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48AA0D89-C479-4BB3-90D9-90B631D41852}"/>
              </a:ext>
            </a:extLst>
          </p:cNvPr>
          <p:cNvSpPr/>
          <p:nvPr/>
        </p:nvSpPr>
        <p:spPr>
          <a:xfrm>
            <a:off x="5678129" y="4247535"/>
            <a:ext cx="235974" cy="26547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7169896" y="5634947"/>
            <a:ext cx="1390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CNOT</a:t>
            </a:r>
            <a:r>
              <a:rPr lang="en-US" sz="1600" dirty="0">
                <a:solidFill>
                  <a:srgbClr val="7030A0"/>
                </a:solidFill>
              </a:rPr>
              <a:t> is both reversible and </a:t>
            </a:r>
            <a:r>
              <a:rPr lang="en-US" sz="1600" u="sng" dirty="0">
                <a:solidFill>
                  <a:srgbClr val="7030A0"/>
                </a:solidFill>
              </a:rPr>
              <a:t>universal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7113BA-D43C-45E5-A410-2F4DB5CF1DEA}"/>
              </a:ext>
            </a:extLst>
          </p:cNvPr>
          <p:cNvSpPr txBox="1"/>
          <p:nvPr/>
        </p:nvSpPr>
        <p:spPr>
          <a:xfrm>
            <a:off x="4844900" y="471481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6B745C-3BA7-4F1C-BF7C-764747C17B26}"/>
              </a:ext>
            </a:extLst>
          </p:cNvPr>
          <p:cNvSpPr txBox="1"/>
          <p:nvPr/>
        </p:nvSpPr>
        <p:spPr>
          <a:xfrm>
            <a:off x="4587113" y="4891460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94183-BEE0-42A8-98AD-69FD42B81D49}"/>
              </a:ext>
            </a:extLst>
          </p:cNvPr>
          <p:cNvSpPr txBox="1"/>
          <p:nvPr/>
        </p:nvSpPr>
        <p:spPr>
          <a:xfrm>
            <a:off x="3989881" y="5187599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9AF96-4B9A-4E92-A40A-E2D029BC15AA}"/>
              </a:ext>
            </a:extLst>
          </p:cNvPr>
          <p:cNvSpPr txBox="1"/>
          <p:nvPr/>
        </p:nvSpPr>
        <p:spPr>
          <a:xfrm>
            <a:off x="4395932" y="505900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7EE1E9-B535-4E70-8272-43C77D494671}"/>
              </a:ext>
            </a:extLst>
          </p:cNvPr>
          <p:cNvCxnSpPr>
            <a:cxnSpLocks/>
          </p:cNvCxnSpPr>
          <p:nvPr/>
        </p:nvCxnSpPr>
        <p:spPr>
          <a:xfrm>
            <a:off x="6253999" y="5235355"/>
            <a:ext cx="0" cy="6415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1637E6-1314-4B98-BE14-678AB2B8A208}"/>
              </a:ext>
            </a:extLst>
          </p:cNvPr>
          <p:cNvCxnSpPr>
            <a:cxnSpLocks/>
          </p:cNvCxnSpPr>
          <p:nvPr/>
        </p:nvCxnSpPr>
        <p:spPr>
          <a:xfrm flipH="1">
            <a:off x="4736306" y="5986821"/>
            <a:ext cx="1441376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D74092F-62E6-4A78-B98A-5DA0593851D1}"/>
              </a:ext>
            </a:extLst>
          </p:cNvPr>
          <p:cNvSpPr/>
          <p:nvPr/>
        </p:nvSpPr>
        <p:spPr>
          <a:xfrm>
            <a:off x="7147411" y="5184247"/>
            <a:ext cx="1233678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19" grpId="0"/>
      <p:bldP spid="20" grpId="0"/>
      <p:bldP spid="21" grpId="0"/>
      <p:bldP spid="25" grpId="0"/>
      <p:bldP spid="26" grpId="0"/>
      <p:bldP spid="28" grpId="0"/>
      <p:bldP spid="33" grpId="0"/>
      <p:bldP spid="34" grpId="0" animBg="1"/>
      <p:bldP spid="35" grpId="0"/>
      <p:bldP spid="3" grpId="0"/>
      <p:bldP spid="5" grpId="0"/>
      <p:bldP spid="29" grpId="0"/>
      <p:bldP spid="31" grpId="0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7423596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38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⋀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𝒀</m:t>
                                </m:r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⊕</m:t>
                                </m:r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𝑿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⋀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𝒀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2319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2569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2594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2394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F7B49394-6D1B-702D-5F0E-D314A8C9A5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7423596"/>
                  </p:ext>
                </p:extLst>
              </p:nvPr>
            </p:nvGraphicFramePr>
            <p:xfrm>
              <a:off x="4051060" y="5024199"/>
              <a:ext cx="2860624" cy="1524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9457">
                      <a:extLst>
                        <a:ext uri="{9D8B030D-6E8A-4147-A177-3AD203B41FA5}">
                          <a16:colId xmlns:a16="http://schemas.microsoft.com/office/drawing/2014/main" val="1199544107"/>
                        </a:ext>
                      </a:extLst>
                    </a:gridCol>
                    <a:gridCol w="839449">
                      <a:extLst>
                        <a:ext uri="{9D8B030D-6E8A-4147-A177-3AD203B41FA5}">
                          <a16:colId xmlns:a16="http://schemas.microsoft.com/office/drawing/2014/main" val="3445076507"/>
                        </a:ext>
                      </a:extLst>
                    </a:gridCol>
                    <a:gridCol w="1191718">
                      <a:extLst>
                        <a:ext uri="{9D8B030D-6E8A-4147-A177-3AD203B41FA5}">
                          <a16:colId xmlns:a16="http://schemas.microsoft.com/office/drawing/2014/main" val="266191864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35" t="-2000" r="-24852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275" t="-2000" r="-14492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0306" t="-2000" r="-2041" b="-42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0277265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49104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590765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190693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71704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04A85-6CC0-4E1D-AC62-CA31FB58D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15" y="2575468"/>
            <a:ext cx="3079395" cy="23969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782302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Only acts if both controls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are 1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5908"/>
                <a:ext cx="1699342" cy="923330"/>
              </a:xfrm>
              <a:prstGeom prst="rect">
                <a:avLst/>
              </a:prstGeom>
              <a:blipFill>
                <a:blip r:embed="rId5"/>
                <a:stretch>
                  <a:fillRect l="-2867" t="-18543" r="-573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(</a:t>
            </a:r>
            <a:r>
              <a:rPr lang="en-US" b="1" dirty="0"/>
              <a:t>CCNOT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9C592-B254-4759-A82A-D430720C235A}"/>
              </a:ext>
            </a:extLst>
          </p:cNvPr>
          <p:cNvSpPr txBox="1"/>
          <p:nvPr/>
        </p:nvSpPr>
        <p:spPr>
          <a:xfrm>
            <a:off x="1789676" y="3471155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4A34F-0AF0-4DDA-A65A-95571A1E8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387" y="2552024"/>
            <a:ext cx="4002336" cy="2361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6371899" y="809973"/>
            <a:ext cx="245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Like the NAND and NOR gates, the </a:t>
            </a:r>
            <a:r>
              <a:rPr lang="en-US" b="1" dirty="0">
                <a:solidFill>
                  <a:srgbClr val="00B050"/>
                </a:solidFill>
              </a:rPr>
              <a:t>CCNOT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38A812-6AF1-459B-81DC-E6D4E92B7440}"/>
              </a:ext>
            </a:extLst>
          </p:cNvPr>
          <p:cNvSpPr txBox="1"/>
          <p:nvPr/>
        </p:nvSpPr>
        <p:spPr>
          <a:xfrm>
            <a:off x="1763199" y="5868151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6B6B5B-CD71-4C18-B7C8-7ABE94640C88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E15383-1679-4139-AA2F-14015096C8D8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7793A-8767-45DE-A266-7B3D49D12BC5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/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𝐴𝑁𝐷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EF3A31-D34C-466B-A0CF-8F5C0E43C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74" y="4149830"/>
                <a:ext cx="1367234" cy="215444"/>
              </a:xfrm>
              <a:prstGeom prst="rect">
                <a:avLst/>
              </a:prstGeom>
              <a:blipFill>
                <a:blip r:embed="rId7"/>
                <a:stretch>
                  <a:fillRect l="-1786" r="-2232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F2927-6F80-406F-A067-0BFAAC374B24}"/>
              </a:ext>
            </a:extLst>
          </p:cNvPr>
          <p:cNvCxnSpPr>
            <a:cxnSpLocks/>
          </p:cNvCxnSpPr>
          <p:nvPr/>
        </p:nvCxnSpPr>
        <p:spPr>
          <a:xfrm>
            <a:off x="7872936" y="2784039"/>
            <a:ext cx="0" cy="18404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6B76B0-C2D1-4EFE-A254-F76B742BD3DA}"/>
              </a:ext>
            </a:extLst>
          </p:cNvPr>
          <p:cNvCxnSpPr>
            <a:cxnSpLocks/>
          </p:cNvCxnSpPr>
          <p:nvPr/>
        </p:nvCxnSpPr>
        <p:spPr>
          <a:xfrm flipH="1">
            <a:off x="4962168" y="4714966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CD0327-D891-FE6F-975C-F6299042BAAA}"/>
              </a:ext>
            </a:extLst>
          </p:cNvPr>
          <p:cNvSpPr/>
          <p:nvPr/>
        </p:nvSpPr>
        <p:spPr>
          <a:xfrm>
            <a:off x="4150708" y="5656533"/>
            <a:ext cx="2307242" cy="25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37" grpId="0"/>
      <p:bldP spid="11" grpId="0"/>
      <p:bldP spid="38" grpId="0"/>
      <p:bldP spid="13" grpId="0"/>
      <p:bldP spid="14" grpId="0"/>
      <p:bldP spid="15" grpId="0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60B9311-EB29-424B-8762-E7A50EE2E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387" y="2569961"/>
            <a:ext cx="3961533" cy="23454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8E168-CB6D-4602-9BEB-98DFED507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085" y="2627786"/>
            <a:ext cx="2855151" cy="22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4315F-F507-4191-B80C-15A6F16DA046}"/>
              </a:ext>
            </a:extLst>
          </p:cNvPr>
          <p:cNvSpPr txBox="1"/>
          <p:nvPr/>
        </p:nvSpPr>
        <p:spPr>
          <a:xfrm>
            <a:off x="1846488" y="2627786"/>
            <a:ext cx="15043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Control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/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If control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1,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values are swapped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A7DB4BA-B2C4-4430-AC54-A5234AE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20" y="4995908"/>
                <a:ext cx="1900772" cy="923330"/>
              </a:xfrm>
              <a:prstGeom prst="rect">
                <a:avLst/>
              </a:prstGeom>
              <a:blipFill>
                <a:blip r:embed="rId5"/>
                <a:stretch>
                  <a:fillRect l="-5128" t="-48344" r="-3526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455F9DB4-E85A-4C09-A861-EECCCED4BA26}"/>
              </a:ext>
            </a:extLst>
          </p:cNvPr>
          <p:cNvSpPr txBox="1"/>
          <p:nvPr/>
        </p:nvSpPr>
        <p:spPr>
          <a:xfrm>
            <a:off x="2598656" y="4995907"/>
            <a:ext cx="139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is reversible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72BB3E-F497-4D38-88BB-08BBA8E309E9}"/>
              </a:ext>
            </a:extLst>
          </p:cNvPr>
          <p:cNvSpPr txBox="1"/>
          <p:nvPr/>
        </p:nvSpPr>
        <p:spPr>
          <a:xfrm>
            <a:off x="723439" y="21826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58D292-06D1-4E21-8F96-14B4BFA08D69}"/>
              </a:ext>
            </a:extLst>
          </p:cNvPr>
          <p:cNvSpPr txBox="1"/>
          <p:nvPr/>
        </p:nvSpPr>
        <p:spPr>
          <a:xfrm>
            <a:off x="5588206" y="5134407"/>
            <a:ext cx="245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The </a:t>
            </a:r>
            <a:r>
              <a:rPr lang="en-US" b="1" dirty="0">
                <a:solidFill>
                  <a:srgbClr val="00B050"/>
                </a:solidFill>
              </a:rPr>
              <a:t>CSWAP</a:t>
            </a:r>
            <a:r>
              <a:rPr lang="en-US" dirty="0">
                <a:solidFill>
                  <a:srgbClr val="00B050"/>
                </a:solidFill>
              </a:rPr>
              <a:t> is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a </a:t>
            </a:r>
            <a:r>
              <a:rPr lang="en-US" u="sng" dirty="0">
                <a:solidFill>
                  <a:srgbClr val="00B050"/>
                </a:solidFill>
              </a:rPr>
              <a:t>universal</a:t>
            </a:r>
            <a:r>
              <a:rPr lang="en-US" dirty="0">
                <a:solidFill>
                  <a:srgbClr val="00B050"/>
                </a:solidFill>
              </a:rPr>
              <a:t> gate for </a:t>
            </a:r>
            <a:r>
              <a:rPr lang="en-US" b="1" dirty="0">
                <a:solidFill>
                  <a:srgbClr val="00B050"/>
                </a:solidFill>
              </a:rPr>
              <a:t>Boolean</a:t>
            </a:r>
            <a:r>
              <a:rPr lang="en-US" dirty="0">
                <a:solidFill>
                  <a:srgbClr val="00B050"/>
                </a:solidFill>
              </a:rPr>
              <a:t> logic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C4CC8E-3A18-44FD-9B56-C16DBD983293}"/>
              </a:ext>
            </a:extLst>
          </p:cNvPr>
          <p:cNvSpPr txBox="1"/>
          <p:nvPr/>
        </p:nvSpPr>
        <p:spPr>
          <a:xfrm>
            <a:off x="1687942" y="5987019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0C9F22-9484-483F-A7F3-9445788811EC}"/>
              </a:ext>
            </a:extLst>
          </p:cNvPr>
          <p:cNvCxnSpPr>
            <a:cxnSpLocks/>
          </p:cNvCxnSpPr>
          <p:nvPr/>
        </p:nvCxnSpPr>
        <p:spPr>
          <a:xfrm>
            <a:off x="1991032" y="3664974"/>
            <a:ext cx="1305233" cy="89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F805B-225D-4E46-AB82-69C14039CE3E}"/>
              </a:ext>
            </a:extLst>
          </p:cNvPr>
          <p:cNvCxnSpPr>
            <a:cxnSpLocks/>
          </p:cNvCxnSpPr>
          <p:nvPr/>
        </p:nvCxnSpPr>
        <p:spPr>
          <a:xfrm flipV="1">
            <a:off x="1991032" y="3716594"/>
            <a:ext cx="1305233" cy="840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18D6A-DEF8-44D2-8625-FF7649BD1447}"/>
              </a:ext>
            </a:extLst>
          </p:cNvPr>
          <p:cNvSpPr txBox="1"/>
          <p:nvPr/>
        </p:nvSpPr>
        <p:spPr>
          <a:xfrm>
            <a:off x="4962168" y="2320009"/>
            <a:ext cx="626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x y 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D8231-BED5-40D3-A13E-473A48ABBB2F}"/>
              </a:ext>
            </a:extLst>
          </p:cNvPr>
          <p:cNvSpPr txBox="1"/>
          <p:nvPr/>
        </p:nvSpPr>
        <p:spPr>
          <a:xfrm>
            <a:off x="4747940" y="2476262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9D99CB-5B3F-4EB6-97C5-F39B1653837B}"/>
              </a:ext>
            </a:extLst>
          </p:cNvPr>
          <p:cNvSpPr txBox="1"/>
          <p:nvPr/>
        </p:nvSpPr>
        <p:spPr>
          <a:xfrm>
            <a:off x="4150708" y="277240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EFB197-5F1A-494E-9A09-16736D16322B}"/>
              </a:ext>
            </a:extLst>
          </p:cNvPr>
          <p:cNvCxnSpPr>
            <a:cxnSpLocks/>
          </p:cNvCxnSpPr>
          <p:nvPr/>
        </p:nvCxnSpPr>
        <p:spPr>
          <a:xfrm>
            <a:off x="7843308" y="2812256"/>
            <a:ext cx="0" cy="13250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D836E0-AD20-4188-AC21-64836022DB35}"/>
              </a:ext>
            </a:extLst>
          </p:cNvPr>
          <p:cNvCxnSpPr>
            <a:cxnSpLocks/>
          </p:cNvCxnSpPr>
          <p:nvPr/>
        </p:nvCxnSpPr>
        <p:spPr>
          <a:xfrm flipH="1">
            <a:off x="4962168" y="4207329"/>
            <a:ext cx="281946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35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35" grpId="0"/>
      <p:bldP spid="11" grpId="0"/>
      <p:bldP spid="17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/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DDD85-BE85-4F29-90C5-F4DC14A73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369" y="1670484"/>
                <a:ext cx="2962113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/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BC0CD6-D592-4F56-9810-AF3B819F7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55" y="1645497"/>
                <a:ext cx="3093283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86EF500-1656-4406-BDD9-ED933B13EAB2}"/>
              </a:ext>
            </a:extLst>
          </p:cNvPr>
          <p:cNvSpPr txBox="1"/>
          <p:nvPr/>
        </p:nvSpPr>
        <p:spPr>
          <a:xfrm>
            <a:off x="4304563" y="2489830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Matrix is Unitary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/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A8AD41-45EE-4AC0-8A59-2BFE25AE2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429000"/>
                <a:ext cx="3943350" cy="6884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/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66AD21D-427F-43FF-8328-E603D41D0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19" y="4326156"/>
                <a:ext cx="3994969" cy="6884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C746C67-76BD-425D-9EB9-09CA2F62C788}"/>
              </a:ext>
            </a:extLst>
          </p:cNvPr>
          <p:cNvSpPr txBox="1"/>
          <p:nvPr/>
        </p:nvSpPr>
        <p:spPr>
          <a:xfrm>
            <a:off x="4896464" y="3650700"/>
            <a:ext cx="36188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puts a qubit into a </a:t>
            </a:r>
            <a:r>
              <a:rPr lang="en-US" sz="2000" b="1" dirty="0">
                <a:solidFill>
                  <a:srgbClr val="7030A0"/>
                </a:solidFill>
              </a:rPr>
              <a:t>superposition</a:t>
            </a:r>
            <a:r>
              <a:rPr lang="en-US" sz="2000" dirty="0">
                <a:solidFill>
                  <a:srgbClr val="7030A0"/>
                </a:solidFill>
              </a:rPr>
              <a:t> of states, with a 50/50 chance of getting a </a:t>
            </a:r>
            <a:r>
              <a:rPr lang="en-US" sz="2000" b="1" dirty="0"/>
              <a:t>0</a:t>
            </a:r>
            <a:r>
              <a:rPr lang="en-US" sz="2000" dirty="0">
                <a:solidFill>
                  <a:srgbClr val="7030A0"/>
                </a:solidFill>
              </a:rPr>
              <a:t> or </a:t>
            </a:r>
            <a:r>
              <a:rPr lang="en-US" sz="2000" b="1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/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BFC368-2E5F-4925-83D2-F2A52B0E2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153" y="4750078"/>
                <a:ext cx="1897507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8DDDF7AD-151E-4734-BA0B-07E4A18E45C7}"/>
              </a:ext>
            </a:extLst>
          </p:cNvPr>
          <p:cNvSpPr/>
          <p:nvPr/>
        </p:nvSpPr>
        <p:spPr>
          <a:xfrm>
            <a:off x="3884696" y="4380964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1978B6-94A7-4B88-8D63-B75404B5D551}"/>
              </a:ext>
            </a:extLst>
          </p:cNvPr>
          <p:cNvSpPr/>
          <p:nvPr/>
        </p:nvSpPr>
        <p:spPr>
          <a:xfrm>
            <a:off x="3853387" y="3483486"/>
            <a:ext cx="178947" cy="254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23CE4-DD3B-4334-99E0-C1301559A876}"/>
              </a:ext>
            </a:extLst>
          </p:cNvPr>
          <p:cNvSpPr txBox="1"/>
          <p:nvPr/>
        </p:nvSpPr>
        <p:spPr>
          <a:xfrm>
            <a:off x="2514970" y="5212503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65B12A-1201-4B11-AC18-8933129E3BB2}"/>
              </a:ext>
            </a:extLst>
          </p:cNvPr>
          <p:cNvSpPr txBox="1"/>
          <p:nvPr/>
        </p:nvSpPr>
        <p:spPr>
          <a:xfrm>
            <a:off x="663927" y="2497259"/>
            <a:ext cx="3216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Hadamard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C4D55-3816-4F53-94C4-9FD2699AF74A}"/>
              </a:ext>
            </a:extLst>
          </p:cNvPr>
          <p:cNvSpPr txBox="1"/>
          <p:nvPr/>
        </p:nvSpPr>
        <p:spPr>
          <a:xfrm>
            <a:off x="2072349" y="3237269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44B92F-0803-4179-B943-CA01B3213471}"/>
              </a:ext>
            </a:extLst>
          </p:cNvPr>
          <p:cNvSpPr txBox="1"/>
          <p:nvPr/>
        </p:nvSpPr>
        <p:spPr>
          <a:xfrm>
            <a:off x="1948936" y="4142388"/>
            <a:ext cx="1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9172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16" grpId="0"/>
      <p:bldP spid="18" grpId="0"/>
      <p:bldP spid="21" grpId="0"/>
      <p:bldP spid="8" grpId="0"/>
      <p:bldP spid="13" grpId="0" animBg="1"/>
      <p:bldP spid="22" grpId="0" animBg="1"/>
      <p:bldP spid="14" grpId="0"/>
      <p:bldP spid="32" grpId="0"/>
      <p:bldP spid="33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B8FCE-4A64-4FDA-B077-134F21377CE9}"/>
              </a:ext>
            </a:extLst>
          </p:cNvPr>
          <p:cNvSpPr txBox="1"/>
          <p:nvPr/>
        </p:nvSpPr>
        <p:spPr>
          <a:xfrm>
            <a:off x="2024801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Here are some additional fundamental unitary matrices that can act on qubits: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FCCC23-F55A-4511-8E78-61FD719C4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00" y="2668188"/>
            <a:ext cx="4342943" cy="9047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EED39C-E650-44B1-B2E2-3D446EFEF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011" y="2703906"/>
            <a:ext cx="2793277" cy="90477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64CF242-0351-4336-B31B-9F8279784497}"/>
              </a:ext>
            </a:extLst>
          </p:cNvPr>
          <p:cNvGrpSpPr/>
          <p:nvPr/>
        </p:nvGrpSpPr>
        <p:grpSpPr>
          <a:xfrm>
            <a:off x="1417289" y="4276242"/>
            <a:ext cx="2339079" cy="992665"/>
            <a:chOff x="1010241" y="3658747"/>
            <a:chExt cx="2339079" cy="99266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C108DB-8B03-4662-B4EF-ABDC0D47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7225" y="3658747"/>
              <a:ext cx="2022095" cy="9926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/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7600ACD-E1FA-44BD-9F2B-05FB961CD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0241" y="3975621"/>
                  <a:ext cx="39796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58B4DF-5ADF-4B3B-98A0-61F4DF5AB600}"/>
              </a:ext>
            </a:extLst>
          </p:cNvPr>
          <p:cNvGrpSpPr/>
          <p:nvPr/>
        </p:nvGrpSpPr>
        <p:grpSpPr>
          <a:xfrm>
            <a:off x="4475122" y="4318304"/>
            <a:ext cx="3191630" cy="908541"/>
            <a:chOff x="4068074" y="3703923"/>
            <a:chExt cx="3191630" cy="90854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52B1F96-D2A6-45F9-AE2E-F2E25D7D7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9659" y="3703923"/>
              <a:ext cx="2930045" cy="9085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/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9528A65-B554-4239-8BA8-034EAF5F75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8074" y="3970413"/>
                  <a:ext cx="39796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CE853EF-797E-4204-882D-A757F610CD73}"/>
              </a:ext>
            </a:extLst>
          </p:cNvPr>
          <p:cNvSpPr/>
          <p:nvPr/>
        </p:nvSpPr>
        <p:spPr>
          <a:xfrm>
            <a:off x="7566270" y="3226714"/>
            <a:ext cx="453467" cy="23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0397D-FF9E-4705-8E4F-E056FCFD3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4" y="3995662"/>
            <a:ext cx="7570033" cy="225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43311-8D1B-476E-9664-E609AC9E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84" y="2476512"/>
            <a:ext cx="5375737" cy="11651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2" y="1468581"/>
            <a:ext cx="509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Gates like CNOT and CCNOT are made by combining the quantum unitary matrices like X, Y, Z, S, T, and H</a:t>
            </a:r>
          </a:p>
        </p:txBody>
      </p:sp>
    </p:spTree>
    <p:extLst>
      <p:ext uri="{BB962C8B-B14F-4D97-AF65-F5344CB8AC3E}">
        <p14:creationId xmlns:p14="http://schemas.microsoft.com/office/powerpoint/2010/main" val="72701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multiple inputs using the </a:t>
            </a:r>
            <a:r>
              <a:rPr lang="en-US" sz="2400" b="1" dirty="0"/>
              <a:t>tensor</a:t>
            </a:r>
            <a:r>
              <a:rPr lang="en-US" sz="2400" dirty="0"/>
              <a:t> </a:t>
            </a:r>
            <a:r>
              <a:rPr lang="en-US" sz="2400" b="1" dirty="0"/>
              <a:t>product</a:t>
            </a:r>
            <a:r>
              <a:rPr lang="en-US" sz="2400" dirty="0"/>
              <a:t> of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limitations of 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FF0000"/>
                </a:solidFill>
              </a:rPr>
              <a:t>Bloch Sphere </a:t>
            </a:r>
            <a:r>
              <a:rPr lang="en-US" sz="2400" dirty="0"/>
              <a:t>to represent qubit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BD9BE2-FB39-4C11-B3C5-B12707AC05FC}"/>
              </a:ext>
            </a:extLst>
          </p:cNvPr>
          <p:cNvSpPr txBox="1"/>
          <p:nvPr/>
        </p:nvSpPr>
        <p:spPr>
          <a:xfrm>
            <a:off x="2024800" y="1465641"/>
            <a:ext cx="509439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create a </a:t>
            </a:r>
            <a:r>
              <a:rPr lang="en-US" b="1" dirty="0">
                <a:solidFill>
                  <a:srgbClr val="7030A0"/>
                </a:solidFill>
              </a:rPr>
              <a:t>SWAP</a:t>
            </a:r>
            <a:r>
              <a:rPr lang="en-US" dirty="0">
                <a:solidFill>
                  <a:srgbClr val="7030A0"/>
                </a:solidFill>
              </a:rPr>
              <a:t> gate using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three CNOT gates or six Hadamard Gates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053B0-32C2-0DE3-B7F5-994D97F2C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00"/>
          <a:stretch/>
        </p:blipFill>
        <p:spPr>
          <a:xfrm>
            <a:off x="1014412" y="2390177"/>
            <a:ext cx="7115175" cy="1038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A9D1E8-AC6C-951E-3D1B-A40886F5A1E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669"/>
          <a:stretch/>
        </p:blipFill>
        <p:spPr>
          <a:xfrm>
            <a:off x="501233" y="4084820"/>
            <a:ext cx="4153211" cy="1505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F6D839-C4A2-F2C5-8B07-B34FC778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3161" y="3978310"/>
            <a:ext cx="3369743" cy="161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83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18229-ED48-7BF1-7435-D5B8FCD07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69" y="1332907"/>
            <a:ext cx="6285662" cy="520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9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Unitary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6F3BEE-AA3F-4522-9B6E-25ED46F5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71" y="1321476"/>
            <a:ext cx="694285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2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35FC4-B061-4A6A-A655-398E8904D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602"/>
          <a:stretch/>
        </p:blipFill>
        <p:spPr>
          <a:xfrm>
            <a:off x="569657" y="2430223"/>
            <a:ext cx="4002343" cy="1175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4D0F1-3FC9-40BB-A874-E5F13105E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60"/>
          <a:stretch/>
        </p:blipFill>
        <p:spPr>
          <a:xfrm>
            <a:off x="4945625" y="2671118"/>
            <a:ext cx="2610464" cy="8250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12DF8D-B67B-4584-B36B-931BDB45F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3"/>
          <a:stretch/>
        </p:blipFill>
        <p:spPr>
          <a:xfrm>
            <a:off x="569657" y="4001120"/>
            <a:ext cx="4002343" cy="12386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CDBD36-4210-4EB3-AB2A-70ECD38B1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87"/>
          <a:stretch/>
        </p:blipFill>
        <p:spPr>
          <a:xfrm>
            <a:off x="4945625" y="4179752"/>
            <a:ext cx="2610464" cy="9222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E4CD63-7B2F-4D2A-AB15-26CB48B63520}"/>
              </a:ext>
            </a:extLst>
          </p:cNvPr>
          <p:cNvSpPr txBox="1"/>
          <p:nvPr/>
        </p:nvSpPr>
        <p:spPr>
          <a:xfrm>
            <a:off x="2266643" y="1618219"/>
            <a:ext cx="46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Addition is Commutative, Subtraction is NOT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EA0B78-9152-49DC-A8CE-3ADCC194B693}"/>
              </a:ext>
            </a:extLst>
          </p:cNvPr>
          <p:cNvSpPr/>
          <p:nvPr/>
        </p:nvSpPr>
        <p:spPr>
          <a:xfrm>
            <a:off x="6076335" y="4409768"/>
            <a:ext cx="294968" cy="435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498371-1C65-4A7E-BD42-50A5A96ADCF7}"/>
              </a:ext>
            </a:extLst>
          </p:cNvPr>
          <p:cNvSpPr/>
          <p:nvPr/>
        </p:nvSpPr>
        <p:spPr>
          <a:xfrm>
            <a:off x="5528494" y="2727325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67F6C8-8372-4AF2-B3EE-0EA92E696BD5}"/>
              </a:ext>
            </a:extLst>
          </p:cNvPr>
          <p:cNvSpPr/>
          <p:nvPr/>
        </p:nvSpPr>
        <p:spPr>
          <a:xfrm>
            <a:off x="6706419" y="2730500"/>
            <a:ext cx="213852" cy="2613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D50F150-4A13-48B9-B483-F1478AA86319}"/>
              </a:ext>
            </a:extLst>
          </p:cNvPr>
          <p:cNvCxnSpPr>
            <a:cxnSpLocks/>
            <a:stCxn id="10" idx="0"/>
            <a:endCxn id="24" idx="0"/>
          </p:cNvCxnSpPr>
          <p:nvPr/>
        </p:nvCxnSpPr>
        <p:spPr>
          <a:xfrm rot="16200000" flipH="1">
            <a:off x="6222794" y="2139950"/>
            <a:ext cx="3175" cy="1177925"/>
          </a:xfrm>
          <a:prstGeom prst="bentConnector3">
            <a:avLst>
              <a:gd name="adj1" fmla="val -720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6F02CA-5A6B-4F13-A18F-0DB4FA509555}"/>
              </a:ext>
            </a:extLst>
          </p:cNvPr>
          <p:cNvSpPr txBox="1"/>
          <p:nvPr/>
        </p:nvSpPr>
        <p:spPr>
          <a:xfrm>
            <a:off x="5030060" y="5239781"/>
            <a:ext cx="2855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these are not the same </a:t>
            </a:r>
            <a:r>
              <a:rPr lang="en-US" u="sng" dirty="0">
                <a:solidFill>
                  <a:srgbClr val="FF0000"/>
                </a:solidFill>
              </a:rPr>
              <a:t>states,</a:t>
            </a:r>
            <a:r>
              <a:rPr lang="en-US" dirty="0">
                <a:solidFill>
                  <a:srgbClr val="FF0000"/>
                </a:solidFill>
              </a:rPr>
              <a:t> yet they have the same </a:t>
            </a:r>
            <a:r>
              <a:rPr lang="en-US" b="1" dirty="0">
                <a:solidFill>
                  <a:srgbClr val="FF0000"/>
                </a:solidFill>
              </a:rPr>
              <a:t>expectation</a:t>
            </a:r>
            <a:r>
              <a:rPr lang="en-US" dirty="0">
                <a:solidFill>
                  <a:srgbClr val="FF0000"/>
                </a:solidFill>
              </a:rPr>
              <a:t> values (probabilities)</a:t>
            </a:r>
          </a:p>
        </p:txBody>
      </p:sp>
    </p:spTree>
    <p:extLst>
      <p:ext uri="{BB962C8B-B14F-4D97-AF65-F5344CB8AC3E}">
        <p14:creationId xmlns:p14="http://schemas.microsoft.com/office/powerpoint/2010/main" val="348447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 animBg="1"/>
      <p:bldP spid="10" grpId="0" animBg="1"/>
      <p:bldP spid="24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Amplitude vs. Probability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5451364-C3CB-48D0-A535-37697C3D5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86" y="1468581"/>
            <a:ext cx="2020855" cy="8941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1262D1-A17B-4A56-9450-7AAC6EB8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557" y="1489552"/>
            <a:ext cx="3420969" cy="8522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03355F6-3F67-46E1-8B25-A1D8F9FB7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42" y="1489552"/>
            <a:ext cx="1414772" cy="8941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5F18D3-9332-4D7C-A3E6-046206EE261D}"/>
              </a:ext>
            </a:extLst>
          </p:cNvPr>
          <p:cNvSpPr/>
          <p:nvPr/>
        </p:nvSpPr>
        <p:spPr>
          <a:xfrm>
            <a:off x="6150077" y="1682468"/>
            <a:ext cx="199104" cy="19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130E4-0013-4AB9-B96C-F5D3CDCF2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4146" y="2801582"/>
            <a:ext cx="4575707" cy="15684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6914CB-8C00-4A51-894F-9A921D5BF25F}"/>
              </a:ext>
            </a:extLst>
          </p:cNvPr>
          <p:cNvSpPr/>
          <p:nvPr/>
        </p:nvSpPr>
        <p:spPr>
          <a:xfrm>
            <a:off x="2306268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1AE73D-4CE5-4C45-B56B-37508B196A30}"/>
              </a:ext>
            </a:extLst>
          </p:cNvPr>
          <p:cNvSpPr/>
          <p:nvPr/>
        </p:nvSpPr>
        <p:spPr>
          <a:xfrm>
            <a:off x="5688565" y="295033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13F0-0AE3-494E-BD0E-3574E2138DF3}"/>
              </a:ext>
            </a:extLst>
          </p:cNvPr>
          <p:cNvSpPr/>
          <p:nvPr/>
        </p:nvSpPr>
        <p:spPr>
          <a:xfrm>
            <a:off x="2306268" y="3920217"/>
            <a:ext cx="294967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2A9ED2-141D-46FA-A1B0-97234A2AE173}"/>
              </a:ext>
            </a:extLst>
          </p:cNvPr>
          <p:cNvSpPr/>
          <p:nvPr/>
        </p:nvSpPr>
        <p:spPr>
          <a:xfrm>
            <a:off x="5983531" y="3920217"/>
            <a:ext cx="559236" cy="4498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8244490-C460-4EAC-A78F-C5F62E3736A5}"/>
              </a:ext>
            </a:extLst>
          </p:cNvPr>
          <p:cNvCxnSpPr>
            <a:stCxn id="13" idx="0"/>
            <a:endCxn id="29" idx="0"/>
          </p:cNvCxnSpPr>
          <p:nvPr/>
        </p:nvCxnSpPr>
        <p:spPr>
          <a:xfrm rot="5400000" flipH="1" flipV="1">
            <a:off x="4144900" y="1259189"/>
            <a:ext cx="12700" cy="3382297"/>
          </a:xfrm>
          <a:prstGeom prst="bentConnector3">
            <a:avLst>
              <a:gd name="adj1" fmla="val 3309677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0CD3610-F405-4570-906F-597E507268C7}"/>
              </a:ext>
            </a:extLst>
          </p:cNvPr>
          <p:cNvCxnSpPr>
            <a:cxnSpLocks/>
            <a:stCxn id="31" idx="0"/>
            <a:endCxn id="33" idx="0"/>
          </p:cNvCxnSpPr>
          <p:nvPr/>
        </p:nvCxnSpPr>
        <p:spPr>
          <a:xfrm rot="5400000" flipH="1" flipV="1">
            <a:off x="4358450" y="2015519"/>
            <a:ext cx="12700" cy="3809397"/>
          </a:xfrm>
          <a:prstGeom prst="bentConnector3">
            <a:avLst>
              <a:gd name="adj1" fmla="val 180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613D72-6983-4B8B-9DD0-73604B1BAD7A}"/>
              </a:ext>
            </a:extLst>
          </p:cNvPr>
          <p:cNvSpPr txBox="1"/>
          <p:nvPr/>
        </p:nvSpPr>
        <p:spPr>
          <a:xfrm>
            <a:off x="6918118" y="3920217"/>
            <a:ext cx="1734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are these two "zeros" the same state?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09FF77E-DD6B-488F-8145-9C1481FDF539}"/>
              </a:ext>
            </a:extLst>
          </p:cNvPr>
          <p:cNvCxnSpPr>
            <a:cxnSpLocks/>
            <a:stCxn id="33" idx="3"/>
            <a:endCxn id="13" idx="1"/>
          </p:cNvCxnSpPr>
          <p:nvPr/>
        </p:nvCxnSpPr>
        <p:spPr>
          <a:xfrm flipH="1" flipV="1">
            <a:off x="2306268" y="3175250"/>
            <a:ext cx="4236499" cy="969880"/>
          </a:xfrm>
          <a:prstGeom prst="bentConnector5">
            <a:avLst>
              <a:gd name="adj1" fmla="val -5396"/>
              <a:gd name="adj2" fmla="val -54164"/>
              <a:gd name="adj3" fmla="val 1053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/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A85E97-7102-4664-BF9B-FDD15BAC7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301" y="5462494"/>
                <a:ext cx="1740243" cy="369332"/>
              </a:xfrm>
              <a:prstGeom prst="rect">
                <a:avLst/>
              </a:prstGeom>
              <a:blipFill>
                <a:blip r:embed="rId7"/>
                <a:stretch>
                  <a:fillRect l="-1053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/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Scalar multiplication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the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probabilities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B30500-EEA5-4B7F-9D08-7645DC995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081" y="5185495"/>
                <a:ext cx="2743200" cy="923330"/>
              </a:xfrm>
              <a:prstGeom prst="rect">
                <a:avLst/>
              </a:prstGeom>
              <a:blipFill>
                <a:blip r:embed="rId8"/>
                <a:stretch>
                  <a:fillRect l="-889" t="-48344" r="-17111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6407529-2113-4AA2-93BE-695BC74BCEE0}"/>
              </a:ext>
            </a:extLst>
          </p:cNvPr>
          <p:cNvSpPr txBox="1"/>
          <p:nvPr/>
        </p:nvSpPr>
        <p:spPr>
          <a:xfrm>
            <a:off x="7023818" y="5370161"/>
            <a:ext cx="17978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Refer to these: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14 - Slide 38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Session 22  - Slide 42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/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72C0E3B-E7EF-4307-A6FA-D7A06A3A8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706" y="2579173"/>
                <a:ext cx="1256778" cy="3676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/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𝑁𝑂𝑇</m:t>
                          </m:r>
                        </m:e>
                      </m:rad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9719D44-9A81-41B2-B00C-6A9401269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040" y="2579173"/>
                <a:ext cx="705024" cy="3676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69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29" grpId="0" animBg="1"/>
      <p:bldP spid="31" grpId="0" animBg="1"/>
      <p:bldP spid="33" grpId="0" animBg="1"/>
      <p:bldP spid="36" grpId="0"/>
      <p:bldP spid="42" grpId="0"/>
      <p:bldP spid="43" grpId="0"/>
      <p:bldP spid="44" grpId="0"/>
      <p:bldP spid="3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/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6F8CFA-2FAA-C2E0-7740-61D8C7E8F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191" y="1952468"/>
                <a:ext cx="2349618" cy="5209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/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76388E-7ECE-F41C-8935-397DDAE84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898" y="2800369"/>
                <a:ext cx="2995757" cy="1025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/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D6D839C-E5CA-0AED-E582-4CE83A156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403" y="4210157"/>
                <a:ext cx="2676681" cy="2200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/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AFE509C-F6C1-BFC5-1D53-B30A2B739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55" y="5125600"/>
                <a:ext cx="14474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C0AA2A-A8A5-3BD9-C056-90E6E5D96EE3}"/>
              </a:ext>
            </a:extLst>
          </p:cNvPr>
          <p:cNvSpPr txBox="1"/>
          <p:nvPr/>
        </p:nvSpPr>
        <p:spPr>
          <a:xfrm>
            <a:off x="5891134" y="4187671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F5C73F-1095-3C3C-9D7D-BD4540BF978A}"/>
              </a:ext>
            </a:extLst>
          </p:cNvPr>
          <p:cNvSpPr txBox="1"/>
          <p:nvPr/>
        </p:nvSpPr>
        <p:spPr>
          <a:xfrm>
            <a:off x="5891133" y="6056033"/>
            <a:ext cx="209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417E66-C442-82F6-6BAB-CCFCF6541193}"/>
              </a:ext>
            </a:extLst>
          </p:cNvPr>
          <p:cNvSpPr/>
          <p:nvPr/>
        </p:nvSpPr>
        <p:spPr>
          <a:xfrm>
            <a:off x="7877683" y="5132122"/>
            <a:ext cx="172387" cy="2933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BCF9A-C545-8761-F427-27D449634D4D}"/>
              </a:ext>
            </a:extLst>
          </p:cNvPr>
          <p:cNvSpPr/>
          <p:nvPr/>
        </p:nvSpPr>
        <p:spPr>
          <a:xfrm>
            <a:off x="5894219" y="6167437"/>
            <a:ext cx="172387" cy="171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5496AEE-07B2-D278-D609-D28440E51529}"/>
              </a:ext>
            </a:extLst>
          </p:cNvPr>
          <p:cNvCxnSpPr>
            <a:cxnSpLocks/>
            <a:stCxn id="8" idx="2"/>
            <a:endCxn id="11" idx="3"/>
          </p:cNvCxnSpPr>
          <p:nvPr/>
        </p:nvCxnSpPr>
        <p:spPr>
          <a:xfrm rot="5400000">
            <a:off x="6601410" y="4890663"/>
            <a:ext cx="827665" cy="1897271"/>
          </a:xfrm>
          <a:prstGeom prst="bent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DE52D4A-5842-85EF-B4DA-3E8EBC802C97}"/>
              </a:ext>
            </a:extLst>
          </p:cNvPr>
          <p:cNvSpPr/>
          <p:nvPr/>
        </p:nvSpPr>
        <p:spPr>
          <a:xfrm>
            <a:off x="5498306" y="6134099"/>
            <a:ext cx="124036" cy="22225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E928270-7200-52B3-F8B8-CC1BCF2D2F13}"/>
              </a:ext>
            </a:extLst>
          </p:cNvPr>
          <p:cNvCxnSpPr>
            <a:cxnSpLocks/>
            <a:stCxn id="11" idx="2"/>
            <a:endCxn id="14" idx="2"/>
          </p:cNvCxnSpPr>
          <p:nvPr/>
        </p:nvCxnSpPr>
        <p:spPr>
          <a:xfrm rot="5400000">
            <a:off x="5761606" y="6137543"/>
            <a:ext cx="17526" cy="420089"/>
          </a:xfrm>
          <a:prstGeom prst="bentConnector3">
            <a:avLst>
              <a:gd name="adj1" fmla="val 1404348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62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33" grpId="0"/>
      <p:bldP spid="5" grpId="0"/>
      <p:bldP spid="7" grpId="0"/>
      <p:bldP spid="9" grpId="0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Multiple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FFF15C-28F0-4BC9-B6BC-05694B3A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9" y="1844338"/>
            <a:ext cx="1219048" cy="3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E21AFF-D505-4C5F-B2CF-893F2F0DB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32" y="1605907"/>
            <a:ext cx="4111148" cy="8222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B7F83D5-0AC4-4F10-BDDE-6C8D512D49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66" y="2576101"/>
            <a:ext cx="4057115" cy="4370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A91474-B2F4-45AA-984A-B6B58E09E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626" y="2585441"/>
            <a:ext cx="2017513" cy="39259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3D044A-77C1-4EDF-983B-5E3A79FD0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988" y="3505968"/>
            <a:ext cx="979924" cy="13888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018EAF-195B-4D88-980F-7970512C7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482" y="3975461"/>
            <a:ext cx="1395431" cy="4488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1547A17-AC60-4BE7-8AEA-7D39BBEEC3DE}"/>
              </a:ext>
            </a:extLst>
          </p:cNvPr>
          <p:cNvSpPr txBox="1"/>
          <p:nvPr/>
        </p:nvSpPr>
        <p:spPr>
          <a:xfrm>
            <a:off x="7410817" y="1643755"/>
            <a:ext cx="122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qubyte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2480BD3-AD3F-4272-81CC-98FE8C2D093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>
            <a:off x="5556913" y="4199873"/>
            <a:ext cx="411075" cy="5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7B5D7B65-1168-4F31-901C-0A4B6AE4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3072" y="4846454"/>
            <a:ext cx="824266" cy="14929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F53F9DE-6C99-4A21-AF8C-FA6A679C3D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0" y="5254676"/>
            <a:ext cx="4144880" cy="668130"/>
          </a:xfrm>
          <a:prstGeom prst="rect">
            <a:avLst/>
          </a:prstGeom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4E99C89-EBF8-4A7B-8152-C6AE83E30944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4057338" y="5588741"/>
            <a:ext cx="514662" cy="4163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09B7747-3BFC-4DBA-B107-31DF6CC7C63A}"/>
              </a:ext>
            </a:extLst>
          </p:cNvPr>
          <p:cNvSpPr/>
          <p:nvPr/>
        </p:nvSpPr>
        <p:spPr>
          <a:xfrm>
            <a:off x="992889" y="1895479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2288B5-82C3-43EA-BB3F-1CFD6AF310C7}"/>
              </a:ext>
            </a:extLst>
          </p:cNvPr>
          <p:cNvSpPr/>
          <p:nvPr/>
        </p:nvSpPr>
        <p:spPr>
          <a:xfrm>
            <a:off x="844687" y="4327356"/>
            <a:ext cx="186982" cy="44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C5917F-8CF5-4269-8536-0DAABBAA6075}"/>
              </a:ext>
            </a:extLst>
          </p:cNvPr>
          <p:cNvCxnSpPr>
            <a:stCxn id="39" idx="1"/>
            <a:endCxn id="40" idx="1"/>
          </p:cNvCxnSpPr>
          <p:nvPr/>
        </p:nvCxnSpPr>
        <p:spPr>
          <a:xfrm rot="10800000" flipV="1">
            <a:off x="844687" y="2116548"/>
            <a:ext cx="148202" cy="2431877"/>
          </a:xfrm>
          <a:prstGeom prst="bentConnector3">
            <a:avLst>
              <a:gd name="adj1" fmla="val 37056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96B7305-8068-40D4-9869-2F5580F9130B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2211937" y="2017022"/>
            <a:ext cx="849895" cy="350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/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ℂ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394304F-1F50-4A02-8D24-1F331E8A7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333" y="2044022"/>
                <a:ext cx="1510670" cy="288477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2823C82A-3FEB-4E03-94CF-00D156587050}"/>
              </a:ext>
            </a:extLst>
          </p:cNvPr>
          <p:cNvSpPr/>
          <p:nvPr/>
        </p:nvSpPr>
        <p:spPr>
          <a:xfrm>
            <a:off x="2253241" y="4394788"/>
            <a:ext cx="287594" cy="345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EE7D24A-00BB-4BCF-8D69-2C24A25E2359}"/>
              </a:ext>
            </a:extLst>
          </p:cNvPr>
          <p:cNvSpPr/>
          <p:nvPr/>
        </p:nvSpPr>
        <p:spPr>
          <a:xfrm>
            <a:off x="3650226" y="5715000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E0C67B-0C12-442B-9849-6676B9D8013A}"/>
              </a:ext>
            </a:extLst>
          </p:cNvPr>
          <p:cNvSpPr/>
          <p:nvPr/>
        </p:nvSpPr>
        <p:spPr>
          <a:xfrm>
            <a:off x="5290876" y="5478558"/>
            <a:ext cx="191729" cy="207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87907F6-C59C-4B90-A69C-E282E8141229}"/>
              </a:ext>
            </a:extLst>
          </p:cNvPr>
          <p:cNvCxnSpPr>
            <a:cxnSpLocks/>
            <a:stCxn id="51" idx="2"/>
            <a:endCxn id="52" idx="2"/>
          </p:cNvCxnSpPr>
          <p:nvPr/>
        </p:nvCxnSpPr>
        <p:spPr>
          <a:xfrm rot="5400000" flipH="1" flipV="1">
            <a:off x="4448195" y="4984260"/>
            <a:ext cx="236442" cy="1640650"/>
          </a:xfrm>
          <a:prstGeom prst="bentConnector3">
            <a:avLst>
              <a:gd name="adj1" fmla="val -4699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F96E45-59BC-41A6-9C00-A1275607412B}"/>
              </a:ext>
            </a:extLst>
          </p:cNvPr>
          <p:cNvSpPr txBox="1"/>
          <p:nvPr/>
        </p:nvSpPr>
        <p:spPr>
          <a:xfrm>
            <a:off x="2612809" y="435321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107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58E7E8-B67C-427C-87DC-498E3D88AD8C}"/>
              </a:ext>
            </a:extLst>
          </p:cNvPr>
          <p:cNvSpPr txBox="1"/>
          <p:nvPr/>
        </p:nvSpPr>
        <p:spPr>
          <a:xfrm>
            <a:off x="2612809" y="2632193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03E461-24ED-4EC2-84BC-E06F24DA198D}"/>
              </a:ext>
            </a:extLst>
          </p:cNvPr>
          <p:cNvSpPr txBox="1"/>
          <p:nvPr/>
        </p:nvSpPr>
        <p:spPr>
          <a:xfrm>
            <a:off x="2612809" y="6062621"/>
            <a:ext cx="58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255</a:t>
            </a:r>
          </a:p>
        </p:txBody>
      </p:sp>
    </p:spTree>
    <p:extLst>
      <p:ext uri="{BB962C8B-B14F-4D97-AF65-F5344CB8AC3E}">
        <p14:creationId xmlns:p14="http://schemas.microsoft.com/office/powerpoint/2010/main" val="394074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  <p:bldP spid="50" grpId="0" animBg="1"/>
      <p:bldP spid="51" grpId="0" animBg="1"/>
      <p:bldP spid="52" grpId="0" animBg="1"/>
      <p:bldP spid="5" grpId="0"/>
      <p:bldP spid="28" grpId="0"/>
      <p:bldP spid="3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1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9C0AF88-3376-041C-0FAA-CEF169B70148}"/>
              </a:ext>
            </a:extLst>
          </p:cNvPr>
          <p:cNvGrpSpPr/>
          <p:nvPr/>
        </p:nvGrpSpPr>
        <p:grpSpPr>
          <a:xfrm>
            <a:off x="1794127" y="3275111"/>
            <a:ext cx="5555747" cy="2798631"/>
            <a:chOff x="1253353" y="3275111"/>
            <a:chExt cx="5555747" cy="27986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056C4C4-58B9-43D3-B68E-2D08BB65DEE5}"/>
                    </a:ext>
                  </a:extLst>
                </p:cNvPr>
                <p:cNvSpPr txBox="1"/>
                <p:nvPr/>
              </p:nvSpPr>
              <p:spPr>
                <a:xfrm>
                  <a:off x="1253353" y="3275111"/>
                  <a:ext cx="249523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#1) 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056C4C4-58B9-43D3-B68E-2D08BB65D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353" y="3275111"/>
                  <a:ext cx="2495235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3415" t="-196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6BDFB78-E935-42FA-9DEE-83590A059E1A}"/>
                    </a:ext>
                  </a:extLst>
                </p:cNvPr>
                <p:cNvSpPr txBox="1"/>
                <p:nvPr/>
              </p:nvSpPr>
              <p:spPr>
                <a:xfrm>
                  <a:off x="1253353" y="3996071"/>
                  <a:ext cx="2251065" cy="6357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#2)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6BDFB78-E935-42FA-9DEE-83590A059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353" y="3996071"/>
                  <a:ext cx="2251065" cy="63575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AE701C-B361-406B-85FE-3A6D3454BC1B}"/>
                    </a:ext>
                  </a:extLst>
                </p:cNvPr>
                <p:cNvSpPr txBox="1"/>
                <p:nvPr/>
              </p:nvSpPr>
              <p:spPr>
                <a:xfrm>
                  <a:off x="1253353" y="5045005"/>
                  <a:ext cx="155888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#3)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𝐻𝑍𝐻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9AE701C-B361-406B-85FE-3A6D3454B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353" y="5045005"/>
                  <a:ext cx="1558888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5469" t="-4000" r="-1172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0F53F-287F-4B90-B4C2-92F72E6D5030}"/>
                    </a:ext>
                  </a:extLst>
                </p:cNvPr>
                <p:cNvSpPr txBox="1"/>
                <p:nvPr/>
              </p:nvSpPr>
              <p:spPr>
                <a:xfrm>
                  <a:off x="1253353" y="5765965"/>
                  <a:ext cx="155888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#4)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𝐻𝑋𝐻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3C0F53F-287F-4B90-B4C2-92F72E6D5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3353" y="5765965"/>
                  <a:ext cx="1558888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5469" t="-2000" r="-1172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4CA603-337F-4ED6-B537-3E5716F0045F}"/>
                    </a:ext>
                  </a:extLst>
                </p:cNvPr>
                <p:cNvSpPr txBox="1"/>
                <p:nvPr/>
              </p:nvSpPr>
              <p:spPr>
                <a:xfrm>
                  <a:off x="4810796" y="3275111"/>
                  <a:ext cx="199830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#5) −1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𝐻𝑌𝐻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64CA603-337F-4ED6-B537-3E5716F00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796" y="3275111"/>
                  <a:ext cx="1998304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4573" t="-1961" r="-30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9CC1AB-11EF-4171-80B1-ACD3B974B731}"/>
                    </a:ext>
                  </a:extLst>
                </p:cNvPr>
                <p:cNvSpPr txBox="1"/>
                <p:nvPr/>
              </p:nvSpPr>
              <p:spPr>
                <a:xfrm>
                  <a:off x="4810796" y="4160057"/>
                  <a:ext cx="128278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#6) 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89CC1AB-11EF-4171-80B1-ACD3B974B7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796" y="4160057"/>
                  <a:ext cx="1282787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7143" t="-196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853F29-AF2A-4971-8D29-88ABA75D1350}"/>
                    </a:ext>
                  </a:extLst>
                </p:cNvPr>
                <p:cNvSpPr txBox="1"/>
                <p:nvPr/>
              </p:nvSpPr>
              <p:spPr>
                <a:xfrm>
                  <a:off x="4810796" y="5045005"/>
                  <a:ext cx="195540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#7) −1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𝑋𝑌𝑋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8853F29-AF2A-4971-8D29-88ABA75D1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0796" y="5045005"/>
                  <a:ext cx="1955407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4673" t="-4000" r="-312" b="-3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E442FB1-A73E-B58D-BD01-73AF67B7F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53416" cy="1177561"/>
          </a:xfrm>
        </p:spPr>
        <p:txBody>
          <a:bodyPr/>
          <a:lstStyle/>
          <a:p>
            <a:r>
              <a:rPr lang="en-US" dirty="0"/>
              <a:t>Demonstrate the following seven identities by applying the operator matrix for quantum gate</a:t>
            </a:r>
          </a:p>
        </p:txBody>
      </p:sp>
    </p:spTree>
    <p:extLst>
      <p:ext uri="{BB962C8B-B14F-4D97-AF65-F5344CB8AC3E}">
        <p14:creationId xmlns:p14="http://schemas.microsoft.com/office/powerpoint/2010/main" val="508016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901DA-A9EF-4364-80D2-73A2318D3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37" y="350201"/>
            <a:ext cx="5526724" cy="6349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000" y="298555"/>
            <a:ext cx="2963737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2800" dirty="0">
                <a:latin typeface="+mn-lt"/>
              </a:rPr>
              <a:t> Cell 1 </a:t>
            </a:r>
            <a:r>
              <a:rPr lang="en-US" sz="2400" dirty="0">
                <a:latin typeface="+mn-lt"/>
              </a:rPr>
              <a:t>quantum_gates.ipynb</a:t>
            </a:r>
            <a:endParaRPr lang="en-US" sz="3200" dirty="0">
              <a:latin typeface="+mn-l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1600860" y="29106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1715828" y="58179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86954" y="179610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1613152" y="246924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11485" y="315781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172F61-6EFA-4DE3-AF66-785C3F6736F9}"/>
              </a:ext>
            </a:extLst>
          </p:cNvPr>
          <p:cNvGrpSpPr/>
          <p:nvPr/>
        </p:nvGrpSpPr>
        <p:grpSpPr>
          <a:xfrm>
            <a:off x="2527105" y="422793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85825-3354-4FBE-8D90-64B7E5A9CA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DAE151F-891B-4F11-902E-1E91F447BB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2000C99-B8A8-4AA2-8142-4EFCE7E59E16}"/>
              </a:ext>
            </a:extLst>
          </p:cNvPr>
          <p:cNvGrpSpPr/>
          <p:nvPr/>
        </p:nvGrpSpPr>
        <p:grpSpPr>
          <a:xfrm>
            <a:off x="5625013" y="466821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99D37D-A214-4B01-9106-DCE69EFDA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BFCB72-D7B3-469F-BF96-9156AB414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9511FE-8457-4019-9382-80A4AB243AFF}"/>
              </a:ext>
            </a:extLst>
          </p:cNvPr>
          <p:cNvGrpSpPr/>
          <p:nvPr/>
        </p:nvGrpSpPr>
        <p:grpSpPr>
          <a:xfrm>
            <a:off x="3511485" y="3771608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9AA5E8-F223-47D5-939B-5C17384CC77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F02B885-E1AB-4A39-8001-AAD1ABF70F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D4BFD3C-FDC0-4FF1-8210-71208310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92" y="1475508"/>
            <a:ext cx="1569977" cy="49615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627FAC-EFA4-4C31-868D-306CC00F4237}"/>
              </a:ext>
            </a:extLst>
          </p:cNvPr>
          <p:cNvSpPr/>
          <p:nvPr/>
        </p:nvSpPr>
        <p:spPr>
          <a:xfrm>
            <a:off x="1423181" y="1980773"/>
            <a:ext cx="276772" cy="184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24472-E8EA-473C-BDB0-938566BA7018}"/>
              </a:ext>
            </a:extLst>
          </p:cNvPr>
          <p:cNvSpPr/>
          <p:nvPr/>
        </p:nvSpPr>
        <p:spPr>
          <a:xfrm>
            <a:off x="7719934" y="167140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C23ADB8-3930-4B22-ABD6-696A64C4CA8E}"/>
              </a:ext>
            </a:extLst>
          </p:cNvPr>
          <p:cNvSpPr/>
          <p:nvPr/>
        </p:nvSpPr>
        <p:spPr>
          <a:xfrm>
            <a:off x="7839855" y="3767443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37617A-77BE-428A-930E-C48FFE84D96F}"/>
              </a:ext>
            </a:extLst>
          </p:cNvPr>
          <p:cNvSpPr/>
          <p:nvPr/>
        </p:nvSpPr>
        <p:spPr>
          <a:xfrm>
            <a:off x="8117173" y="5572245"/>
            <a:ext cx="164892" cy="1247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94D0E2A-271B-4E12-83E5-39E3FFB20A32}"/>
              </a:ext>
            </a:extLst>
          </p:cNvPr>
          <p:cNvCxnSpPr>
            <a:cxnSpLocks/>
            <a:stCxn id="11" idx="3"/>
            <a:endCxn id="44" idx="3"/>
          </p:cNvCxnSpPr>
          <p:nvPr/>
        </p:nvCxnSpPr>
        <p:spPr>
          <a:xfrm>
            <a:off x="7884826" y="1733755"/>
            <a:ext cx="119921" cy="2096040"/>
          </a:xfrm>
          <a:prstGeom prst="bentConnector3">
            <a:avLst>
              <a:gd name="adj1" fmla="val 519597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858F7CE-DC83-420C-9A9F-7D0A97381752}"/>
              </a:ext>
            </a:extLst>
          </p:cNvPr>
          <p:cNvCxnSpPr>
            <a:cxnSpLocks/>
            <a:stCxn id="44" idx="3"/>
            <a:endCxn id="45" idx="3"/>
          </p:cNvCxnSpPr>
          <p:nvPr/>
        </p:nvCxnSpPr>
        <p:spPr>
          <a:xfrm>
            <a:off x="8004747" y="3829795"/>
            <a:ext cx="277318" cy="1804802"/>
          </a:xfrm>
          <a:prstGeom prst="bentConnector3">
            <a:avLst>
              <a:gd name="adj1" fmla="val 18243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41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2 to 4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3D0856-E4D9-4142-C7E8-1C4BF34B265D}"/>
              </a:ext>
            </a:extLst>
          </p:cNvPr>
          <p:cNvGrpSpPr/>
          <p:nvPr/>
        </p:nvGrpSpPr>
        <p:grpSpPr>
          <a:xfrm>
            <a:off x="869772" y="1283943"/>
            <a:ext cx="7407723" cy="2236375"/>
            <a:chOff x="869772" y="1283943"/>
            <a:chExt cx="7407723" cy="2236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629A19E-73B3-89B3-C2D9-A393DDFB2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9772" y="1339820"/>
              <a:ext cx="5006372" cy="218049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24D10A0-686C-4E6F-9DB7-D335671F2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1445" y="1283943"/>
              <a:ext cx="1926050" cy="211244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8DA2C01-A5E5-0AF8-1AC8-721E3DC3E976}"/>
              </a:ext>
            </a:extLst>
          </p:cNvPr>
          <p:cNvGrpSpPr/>
          <p:nvPr/>
        </p:nvGrpSpPr>
        <p:grpSpPr>
          <a:xfrm>
            <a:off x="988990" y="3810954"/>
            <a:ext cx="3568725" cy="2856341"/>
            <a:chOff x="988990" y="3810954"/>
            <a:chExt cx="3568725" cy="28563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4205157-3701-D9BB-3771-DFB2A4A0D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90" y="3810954"/>
              <a:ext cx="3568725" cy="12146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1EE5411-FFC7-4901-8776-8334F9BC0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784" y="5038724"/>
              <a:ext cx="1619048" cy="1628571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D405EF-3D55-3C2D-E1D3-B2A0976F9DCB}"/>
              </a:ext>
            </a:extLst>
          </p:cNvPr>
          <p:cNvGrpSpPr/>
          <p:nvPr/>
        </p:nvGrpSpPr>
        <p:grpSpPr>
          <a:xfrm>
            <a:off x="5053928" y="3819316"/>
            <a:ext cx="3568725" cy="2818995"/>
            <a:chOff x="5053928" y="3819316"/>
            <a:chExt cx="3568725" cy="2818995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515B45-8E9F-43C4-96F9-24A05DB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45" y="5028787"/>
              <a:ext cx="1609524" cy="16095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7A3C72-5A73-881A-72F4-852C2FE43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3928" y="3819316"/>
              <a:ext cx="3568725" cy="11978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73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00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8C0F3AE-86A3-01E7-E249-5B529BDB9E75}"/>
              </a:ext>
            </a:extLst>
          </p:cNvPr>
          <p:cNvGrpSpPr/>
          <p:nvPr/>
        </p:nvGrpSpPr>
        <p:grpSpPr>
          <a:xfrm>
            <a:off x="494702" y="1316506"/>
            <a:ext cx="5266522" cy="1609524"/>
            <a:chOff x="494702" y="1316506"/>
            <a:chExt cx="5266522" cy="16095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9A0ECE-55D0-8610-C0D6-B6F5BBBC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702" y="1589692"/>
              <a:ext cx="3211960" cy="10631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FC17D2-349B-4CC4-924A-D0BCBE15B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3129" y="1316506"/>
              <a:ext cx="1838095" cy="160952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Cells 5 to 7 – quantum_gates.ipynb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9A64FB-EA48-7068-5DEA-419D6B6F62F1}"/>
              </a:ext>
            </a:extLst>
          </p:cNvPr>
          <p:cNvGrpSpPr/>
          <p:nvPr/>
        </p:nvGrpSpPr>
        <p:grpSpPr>
          <a:xfrm>
            <a:off x="1874021" y="2518654"/>
            <a:ext cx="6775277" cy="2733333"/>
            <a:chOff x="1874021" y="2518654"/>
            <a:chExt cx="6775277" cy="273333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A4E9B9-5600-48E2-AE85-6FC4981FD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20727" y="2518654"/>
              <a:ext cx="1628571" cy="27333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924339-1AD2-05FC-1D50-958D7FFEC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4021" y="3002829"/>
              <a:ext cx="4777332" cy="1749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4BEBDF-CB24-A12F-FFA2-ED2E51F0631D}"/>
              </a:ext>
            </a:extLst>
          </p:cNvPr>
          <p:cNvGrpSpPr/>
          <p:nvPr/>
        </p:nvGrpSpPr>
        <p:grpSpPr>
          <a:xfrm>
            <a:off x="507768" y="4921726"/>
            <a:ext cx="5320430" cy="1652588"/>
            <a:chOff x="507768" y="4921726"/>
            <a:chExt cx="5320430" cy="165258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24C9923-0182-4B78-8F10-88C8694AF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5817" y="4948020"/>
              <a:ext cx="1752381" cy="160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B7D704E-0760-6232-8751-A3EE62613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768" y="4921726"/>
              <a:ext cx="3253173" cy="16525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31090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22AB2FC-0F61-442B-824C-94298E0B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9" y="2486842"/>
            <a:ext cx="2857555" cy="22298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113D2C-5FB5-45E9-9D66-068AFD55A478}"/>
              </a:ext>
            </a:extLst>
          </p:cNvPr>
          <p:cNvSpPr txBox="1"/>
          <p:nvPr/>
        </p:nvSpPr>
        <p:spPr>
          <a:xfrm>
            <a:off x="439641" y="2017395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Swap (</a:t>
            </a:r>
            <a:r>
              <a:rPr lang="en-US" b="1" dirty="0"/>
              <a:t>CSWAP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693BEB-039E-4354-B46D-D2EF0B8DCB75}"/>
              </a:ext>
            </a:extLst>
          </p:cNvPr>
          <p:cNvSpPr txBox="1"/>
          <p:nvPr/>
        </p:nvSpPr>
        <p:spPr>
          <a:xfrm>
            <a:off x="1062760" y="4876469"/>
            <a:ext cx="2440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CSWAP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252FE2-B033-4690-899B-3466A5612E9B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4B8B77-7509-4632-9D1D-531684D49877}"/>
              </a:ext>
            </a:extLst>
          </p:cNvPr>
          <p:cNvCxnSpPr>
            <a:cxnSpLocks/>
          </p:cNvCxnSpPr>
          <p:nvPr/>
        </p:nvCxnSpPr>
        <p:spPr>
          <a:xfrm>
            <a:off x="1590014" y="2663924"/>
            <a:ext cx="1417690" cy="170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BE54411-79EF-4AA2-A8EF-48F22A39C464}"/>
              </a:ext>
            </a:extLst>
          </p:cNvPr>
          <p:cNvSpPr txBox="1"/>
          <p:nvPr/>
        </p:nvSpPr>
        <p:spPr>
          <a:xfrm>
            <a:off x="1479402" y="5902136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Fredkin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78693-4EBF-1AA6-FC5A-0946F5A8EDF4}"/>
              </a:ext>
            </a:extLst>
          </p:cNvPr>
          <p:cNvSpPr txBox="1"/>
          <p:nvPr/>
        </p:nvSpPr>
        <p:spPr>
          <a:xfrm>
            <a:off x="1279378" y="1349115"/>
            <a:ext cx="654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send the same input qubit to two different output lines?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01915E12-C365-C827-CD65-7578A7043807}"/>
              </a:ext>
            </a:extLst>
          </p:cNvPr>
          <p:cNvSpPr/>
          <p:nvPr/>
        </p:nvSpPr>
        <p:spPr>
          <a:xfrm>
            <a:off x="3300828" y="3087974"/>
            <a:ext cx="1353618" cy="251085"/>
          </a:xfrm>
          <a:prstGeom prst="borderCallout2">
            <a:avLst>
              <a:gd name="adj1" fmla="val 48601"/>
              <a:gd name="adj2" fmla="val -2796"/>
              <a:gd name="adj3" fmla="val 72481"/>
              <a:gd name="adj4" fmla="val -13345"/>
              <a:gd name="adj5" fmla="val 151306"/>
              <a:gd name="adj6" fmla="val -1344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NOT symbol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6CA67D-695D-FC47-D573-75A20AC9B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78" y="2477917"/>
            <a:ext cx="2784564" cy="22298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1DF97D6-33AF-4E5E-ABDF-81EB6CC3AAC8}"/>
              </a:ext>
            </a:extLst>
          </p:cNvPr>
          <p:cNvSpPr txBox="1"/>
          <p:nvPr/>
        </p:nvSpPr>
        <p:spPr>
          <a:xfrm>
            <a:off x="5119671" y="4874366"/>
            <a:ext cx="29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Can we use a </a:t>
            </a:r>
            <a:r>
              <a:rPr lang="en-US" b="1" dirty="0">
                <a:solidFill>
                  <a:srgbClr val="7030A0"/>
                </a:solidFill>
              </a:rPr>
              <a:t>CCNOT</a:t>
            </a:r>
            <a:r>
              <a:rPr lang="en-US" dirty="0">
                <a:solidFill>
                  <a:srgbClr val="7030A0"/>
                </a:solidFill>
              </a:rPr>
              <a:t> to produce a </a:t>
            </a:r>
            <a:r>
              <a:rPr lang="en-US" i="1" dirty="0">
                <a:solidFill>
                  <a:srgbClr val="7030A0"/>
                </a:solidFill>
              </a:rPr>
              <a:t>fanout</a:t>
            </a:r>
            <a:r>
              <a:rPr lang="en-US" dirty="0">
                <a:solidFill>
                  <a:srgbClr val="7030A0"/>
                </a:solidFill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ACCF26-1B23-BBC9-31C1-BE1142215B3E}"/>
              </a:ext>
            </a:extLst>
          </p:cNvPr>
          <p:cNvSpPr txBox="1"/>
          <p:nvPr/>
        </p:nvSpPr>
        <p:spPr>
          <a:xfrm>
            <a:off x="4685239" y="2015292"/>
            <a:ext cx="390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Controlled Controlled NOT </a:t>
            </a:r>
            <a:r>
              <a:rPr lang="en-US" b="1" dirty="0"/>
              <a:t>(CCNOT)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D5D338-BC31-A463-096E-153142FF04F9}"/>
              </a:ext>
            </a:extLst>
          </p:cNvPr>
          <p:cNvCxnSpPr/>
          <p:nvPr/>
        </p:nvCxnSpPr>
        <p:spPr>
          <a:xfrm>
            <a:off x="5923335" y="3506562"/>
            <a:ext cx="1332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FC6333-8504-E86D-DB96-A8D03ED165F3}"/>
              </a:ext>
            </a:extLst>
          </p:cNvPr>
          <p:cNvCxnSpPr>
            <a:cxnSpLocks/>
          </p:cNvCxnSpPr>
          <p:nvPr/>
        </p:nvCxnSpPr>
        <p:spPr>
          <a:xfrm>
            <a:off x="5923335" y="3506562"/>
            <a:ext cx="1386349" cy="848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F05B396-85DC-EB38-156D-74E38EA718D8}"/>
              </a:ext>
            </a:extLst>
          </p:cNvPr>
          <p:cNvSpPr txBox="1"/>
          <p:nvPr/>
        </p:nvSpPr>
        <p:spPr>
          <a:xfrm>
            <a:off x="5724999" y="5900033"/>
            <a:ext cx="1821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 Toffoli Gate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3277864-A2B1-F3FD-ADE1-0A91A160C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</p:spTree>
    <p:extLst>
      <p:ext uri="{BB962C8B-B14F-4D97-AF65-F5344CB8AC3E}">
        <p14:creationId xmlns:p14="http://schemas.microsoft.com/office/powerpoint/2010/main" val="11721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30" grpId="0"/>
      <p:bldP spid="6" grpId="0" animBg="1"/>
      <p:bldP spid="22" grpId="0"/>
      <p:bldP spid="26" grpId="0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FA01DF87-5F57-4859-80FD-11C7D109EA4A}"/>
              </a:ext>
            </a:extLst>
          </p:cNvPr>
          <p:cNvSpPr txBox="1"/>
          <p:nvPr/>
        </p:nvSpPr>
        <p:spPr>
          <a:xfrm>
            <a:off x="5985293" y="6015693"/>
            <a:ext cx="25468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The output state is not an </a:t>
            </a:r>
            <a:r>
              <a:rPr lang="en-US" sz="1400" b="1" u="sng" dirty="0">
                <a:solidFill>
                  <a:srgbClr val="FF0000"/>
                </a:solidFill>
              </a:rPr>
              <a:t>exact</a:t>
            </a:r>
            <a:r>
              <a:rPr lang="en-US" sz="1400" dirty="0">
                <a:solidFill>
                  <a:srgbClr val="FF0000"/>
                </a:solidFill>
              </a:rPr>
              <a:t> copy of the input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DBC28-67E9-451C-BBBB-0B5B02D271A4}"/>
              </a:ext>
            </a:extLst>
          </p:cNvPr>
          <p:cNvSpPr txBox="1"/>
          <p:nvPr/>
        </p:nvSpPr>
        <p:spPr>
          <a:xfrm>
            <a:off x="593623" y="1269144"/>
            <a:ext cx="795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"We can cut-n-paste, but not </a:t>
            </a:r>
            <a:r>
              <a:rPr lang="en-US" b="1" dirty="0">
                <a:solidFill>
                  <a:srgbClr val="7030A0"/>
                </a:solidFill>
              </a:rPr>
              <a:t>copy</a:t>
            </a:r>
            <a:r>
              <a:rPr lang="en-US" dirty="0">
                <a:solidFill>
                  <a:srgbClr val="7030A0"/>
                </a:solidFill>
              </a:rPr>
              <a:t>-n-paste"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6A33C0-1831-4B2E-8666-BCD4B1F7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1" y="1782703"/>
            <a:ext cx="2980687" cy="2086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/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e>
                                        </m:rad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425A7B-DFB9-4D65-9CF2-B0A90D38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18" y="1924474"/>
                <a:ext cx="2183225" cy="8803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C6D2783-E87B-469B-AEAF-28BD0F191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6232" y="2988815"/>
            <a:ext cx="4369237" cy="88036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229D3E0-3A71-40DE-B10A-811C1387C870}"/>
              </a:ext>
            </a:extLst>
          </p:cNvPr>
          <p:cNvSpPr/>
          <p:nvPr/>
        </p:nvSpPr>
        <p:spPr>
          <a:xfrm>
            <a:off x="5357813" y="3141406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17501C-467E-4F1A-A058-061774FF4E49}"/>
              </a:ext>
            </a:extLst>
          </p:cNvPr>
          <p:cNvSpPr/>
          <p:nvPr/>
        </p:nvSpPr>
        <p:spPr>
          <a:xfrm>
            <a:off x="7339014" y="3151768"/>
            <a:ext cx="233362" cy="213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/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=0/1,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30BCC7-525A-4B0C-9B6B-8676C7FF5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216" y="2328051"/>
                <a:ext cx="2261822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45D373-BE6A-4DA4-88A3-EA723D4D6E58}"/>
              </a:ext>
            </a:extLst>
          </p:cNvPr>
          <p:cNvCxnSpPr>
            <a:cxnSpLocks/>
            <a:stCxn id="52" idx="2"/>
            <a:endCxn id="23" idx="0"/>
          </p:cNvCxnSpPr>
          <p:nvPr/>
        </p:nvCxnSpPr>
        <p:spPr>
          <a:xfrm rot="5400000">
            <a:off x="7266406" y="2837903"/>
            <a:ext cx="503154" cy="124576"/>
          </a:xfrm>
          <a:prstGeom prst="bentConnector3">
            <a:avLst>
              <a:gd name="adj1" fmla="val 5469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D2AD1CF-FF68-4301-B184-D00A968F5368}"/>
              </a:ext>
            </a:extLst>
          </p:cNvPr>
          <p:cNvCxnSpPr>
            <a:cxnSpLocks/>
            <a:stCxn id="45" idx="2"/>
            <a:endCxn id="18" idx="0"/>
          </p:cNvCxnSpPr>
          <p:nvPr/>
        </p:nvCxnSpPr>
        <p:spPr>
          <a:xfrm rot="5400000">
            <a:off x="6593360" y="1529748"/>
            <a:ext cx="492792" cy="2730524"/>
          </a:xfrm>
          <a:prstGeom prst="bentConnector3">
            <a:avLst>
              <a:gd name="adj1" fmla="val 560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513053B-2D8A-4E3C-9CDE-12FA1D87A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3" y="4053156"/>
            <a:ext cx="4804162" cy="2680051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7ABD9E0-5197-4426-BC89-DF1409B3A07B}"/>
              </a:ext>
            </a:extLst>
          </p:cNvPr>
          <p:cNvCxnSpPr>
            <a:cxnSpLocks/>
          </p:cNvCxnSpPr>
          <p:nvPr/>
        </p:nvCxnSpPr>
        <p:spPr>
          <a:xfrm>
            <a:off x="7278329" y="4560503"/>
            <a:ext cx="385301" cy="622984"/>
          </a:xfrm>
          <a:prstGeom prst="bentConnector2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/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in superposition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8F159E-0D41-469C-AFF0-CC1A57F10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097" y="1969604"/>
                <a:ext cx="2128482" cy="369332"/>
              </a:xfrm>
              <a:prstGeom prst="rect">
                <a:avLst/>
              </a:prstGeom>
              <a:blipFill>
                <a:blip r:embed="rId9"/>
                <a:stretch>
                  <a:fillRect t="-8197" r="-114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/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08E47A-7723-4F40-8933-7A18027A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33" y="2814484"/>
                <a:ext cx="47932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/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AF2307B-6A26-4E01-8A51-50B5F0FC8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52" y="3499225"/>
                <a:ext cx="47932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18BEE4-54DB-4005-8A32-DED72FAFDDE0}"/>
              </a:ext>
            </a:extLst>
          </p:cNvPr>
          <p:cNvSpPr/>
          <p:nvPr/>
        </p:nvSpPr>
        <p:spPr>
          <a:xfrm>
            <a:off x="5214130" y="4820377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03CCDB-03E2-4787-9E59-1165E7D46ACA}"/>
              </a:ext>
            </a:extLst>
          </p:cNvPr>
          <p:cNvSpPr/>
          <p:nvPr/>
        </p:nvSpPr>
        <p:spPr>
          <a:xfrm>
            <a:off x="5214130" y="5769494"/>
            <a:ext cx="277112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6CFD07-1142-42A2-9D0D-8D073B969775}"/>
              </a:ext>
            </a:extLst>
          </p:cNvPr>
          <p:cNvSpPr/>
          <p:nvPr/>
        </p:nvSpPr>
        <p:spPr>
          <a:xfrm>
            <a:off x="6995431" y="5183487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D01BAF-87E2-457D-85BF-C6FDFA9A16FB}"/>
              </a:ext>
            </a:extLst>
          </p:cNvPr>
          <p:cNvSpPr/>
          <p:nvPr/>
        </p:nvSpPr>
        <p:spPr>
          <a:xfrm>
            <a:off x="7722685" y="5166235"/>
            <a:ext cx="627351" cy="3114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29F2C1-96B1-4801-979B-3E6640DD7F8A}"/>
              </a:ext>
            </a:extLst>
          </p:cNvPr>
          <p:cNvCxnSpPr>
            <a:cxnSpLocks/>
            <a:stCxn id="61" idx="3"/>
            <a:endCxn id="25" idx="1"/>
          </p:cNvCxnSpPr>
          <p:nvPr/>
        </p:nvCxnSpPr>
        <p:spPr>
          <a:xfrm>
            <a:off x="5490017" y="4965898"/>
            <a:ext cx="1505414" cy="373335"/>
          </a:xfrm>
          <a:prstGeom prst="bentConnector3">
            <a:avLst>
              <a:gd name="adj1" fmla="val 50000"/>
            </a:avLst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1FAA59E-80DE-4362-8361-A9398EC3D43C}"/>
              </a:ext>
            </a:extLst>
          </p:cNvPr>
          <p:cNvCxnSpPr>
            <a:stCxn id="22" idx="3"/>
            <a:endCxn id="27" idx="3"/>
          </p:cNvCxnSpPr>
          <p:nvPr/>
        </p:nvCxnSpPr>
        <p:spPr>
          <a:xfrm flipV="1">
            <a:off x="5491242" y="5321981"/>
            <a:ext cx="2858794" cy="603259"/>
          </a:xfrm>
          <a:prstGeom prst="bentConnector3">
            <a:avLst>
              <a:gd name="adj1" fmla="val 10799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/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,1,0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7A461D-534F-4F1B-88C9-0ACF8ECCB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887" y="4306915"/>
                <a:ext cx="1240917" cy="457241"/>
              </a:xfrm>
              <a:prstGeom prst="rect">
                <a:avLst/>
              </a:prstGeom>
              <a:blipFill>
                <a:blip r:embed="rId12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/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0,1,0</m:t>
                                  </m:r>
                                </m:e>
                              </m:d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91732F3-B5D6-AEBA-6BFF-FF7D3B0F3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364" y="5234513"/>
                <a:ext cx="1240917" cy="457241"/>
              </a:xfrm>
              <a:prstGeom prst="rect">
                <a:avLst/>
              </a:prstGeom>
              <a:blipFill>
                <a:blip r:embed="rId13"/>
                <a:stretch>
                  <a:fillRect l="-24138" t="-81333" r="-34483" b="-6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8F871A1-5CDD-6EFA-930D-BE59142FC5FB}"/>
              </a:ext>
            </a:extLst>
          </p:cNvPr>
          <p:cNvSpPr/>
          <p:nvPr/>
        </p:nvSpPr>
        <p:spPr>
          <a:xfrm>
            <a:off x="5214130" y="314140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383833-8F32-72D2-B622-775813E5DC4C}"/>
              </a:ext>
            </a:extLst>
          </p:cNvPr>
          <p:cNvSpPr/>
          <p:nvPr/>
        </p:nvSpPr>
        <p:spPr>
          <a:xfrm>
            <a:off x="7195330" y="3154226"/>
            <a:ext cx="143683" cy="2138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2A1B7-DA9B-2FAC-88C4-F1DE91F1E875}"/>
              </a:ext>
            </a:extLst>
          </p:cNvPr>
          <p:cNvSpPr/>
          <p:nvPr/>
        </p:nvSpPr>
        <p:spPr>
          <a:xfrm>
            <a:off x="7044014" y="2364562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1DEB2F1-E69E-B969-B3E9-0CA828B9CDF5}"/>
              </a:ext>
            </a:extLst>
          </p:cNvPr>
          <p:cNvSpPr/>
          <p:nvPr/>
        </p:nvSpPr>
        <p:spPr>
          <a:xfrm>
            <a:off x="7285314" y="2361387"/>
            <a:ext cx="144966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00424DF-5D37-B549-4FF7-B4FDE1A02035}"/>
              </a:ext>
            </a:extLst>
          </p:cNvPr>
          <p:cNvCxnSpPr>
            <a:stCxn id="31" idx="2"/>
            <a:endCxn id="28" idx="0"/>
          </p:cNvCxnSpPr>
          <p:nvPr/>
        </p:nvCxnSpPr>
        <p:spPr>
          <a:xfrm rot="5400000">
            <a:off x="5952864" y="1977773"/>
            <a:ext cx="496742" cy="1830525"/>
          </a:xfrm>
          <a:prstGeom prst="bentConnector3">
            <a:avLst>
              <a:gd name="adj1" fmla="val 4296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B755052E-0A35-A8DE-F59E-0DDA6318B66E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rot="5400000">
            <a:off x="7056117" y="2852545"/>
            <a:ext cx="512737" cy="90625"/>
          </a:xfrm>
          <a:prstGeom prst="bentConnector3">
            <a:avLst>
              <a:gd name="adj1" fmla="val 419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F48A3E1-A02C-B60F-A0C5-F095E978C60F}"/>
              </a:ext>
            </a:extLst>
          </p:cNvPr>
          <p:cNvSpPr/>
          <p:nvPr/>
        </p:nvSpPr>
        <p:spPr>
          <a:xfrm>
            <a:off x="8114896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ABF783-8F7B-3F02-9067-8FDE959760E5}"/>
              </a:ext>
            </a:extLst>
          </p:cNvPr>
          <p:cNvSpPr/>
          <p:nvPr/>
        </p:nvSpPr>
        <p:spPr>
          <a:xfrm>
            <a:off x="7490149" y="2368512"/>
            <a:ext cx="180244" cy="280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BD8463-23E1-E108-A636-FD425D20C383}"/>
              </a:ext>
            </a:extLst>
          </p:cNvPr>
          <p:cNvSpPr txBox="1"/>
          <p:nvPr/>
        </p:nvSpPr>
        <p:spPr>
          <a:xfrm>
            <a:off x="4502007" y="3883261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E8E9EE8-E949-E17C-4573-D301086827A5}"/>
              </a:ext>
            </a:extLst>
          </p:cNvPr>
          <p:cNvSpPr txBox="1"/>
          <p:nvPr/>
        </p:nvSpPr>
        <p:spPr>
          <a:xfrm>
            <a:off x="5088660" y="3874975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57" name="Arrow: Curved Down 56">
            <a:extLst>
              <a:ext uri="{FF2B5EF4-FFF2-40B4-BE49-F238E27FC236}">
                <a16:creationId xmlns:a16="http://schemas.microsoft.com/office/drawing/2014/main" id="{6B105B1E-5304-8411-6A8C-B4A44835761B}"/>
              </a:ext>
            </a:extLst>
          </p:cNvPr>
          <p:cNvSpPr/>
          <p:nvPr/>
        </p:nvSpPr>
        <p:spPr>
          <a:xfrm>
            <a:off x="7152188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row: Curved Down 57">
            <a:extLst>
              <a:ext uri="{FF2B5EF4-FFF2-40B4-BE49-F238E27FC236}">
                <a16:creationId xmlns:a16="http://schemas.microsoft.com/office/drawing/2014/main" id="{55226E1A-81E9-160D-D91F-9F333803A70A}"/>
              </a:ext>
            </a:extLst>
          </p:cNvPr>
          <p:cNvSpPr/>
          <p:nvPr/>
        </p:nvSpPr>
        <p:spPr>
          <a:xfrm>
            <a:off x="7850654" y="5095388"/>
            <a:ext cx="337962" cy="13153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66B0D3F-4B85-68D7-B6D2-0A5C9CAA6553}"/>
              </a:ext>
            </a:extLst>
          </p:cNvPr>
          <p:cNvSpPr txBox="1"/>
          <p:nvPr/>
        </p:nvSpPr>
        <p:spPr>
          <a:xfrm>
            <a:off x="6319629" y="3988988"/>
            <a:ext cx="428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3289BB-430C-6A7D-D069-0053883C8DDF}"/>
              </a:ext>
            </a:extLst>
          </p:cNvPr>
          <p:cNvSpPr txBox="1"/>
          <p:nvPr/>
        </p:nvSpPr>
        <p:spPr>
          <a:xfrm>
            <a:off x="7586844" y="4743541"/>
            <a:ext cx="52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out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8F535A0-B32B-BD19-63B0-46AE0EC85A34}"/>
              </a:ext>
            </a:extLst>
          </p:cNvPr>
          <p:cNvSpPr/>
          <p:nvPr/>
        </p:nvSpPr>
        <p:spPr>
          <a:xfrm>
            <a:off x="4570775" y="4784343"/>
            <a:ext cx="919242" cy="3631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6BD42-7A1A-27BD-FB82-8C123CDBAEB5}"/>
              </a:ext>
            </a:extLst>
          </p:cNvPr>
          <p:cNvSpPr/>
          <p:nvPr/>
        </p:nvSpPr>
        <p:spPr>
          <a:xfrm>
            <a:off x="4570775" y="5769493"/>
            <a:ext cx="919242" cy="636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8A38785-60C8-839B-2135-5C68A24A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</p:spTree>
    <p:extLst>
      <p:ext uri="{BB962C8B-B14F-4D97-AF65-F5344CB8AC3E}">
        <p14:creationId xmlns:p14="http://schemas.microsoft.com/office/powerpoint/2010/main" val="422878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000"/>
                            </p:stCondLst>
                            <p:childTnLst>
                              <p:par>
                                <p:cTn id="1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10" grpId="0"/>
      <p:bldP spid="18" grpId="0" animBg="1"/>
      <p:bldP spid="23" grpId="0" animBg="1"/>
      <p:bldP spid="19" grpId="0"/>
      <p:bldP spid="5" grpId="0"/>
      <p:bldP spid="6" grpId="0"/>
      <p:bldP spid="20" grpId="0"/>
      <p:bldP spid="9" grpId="0"/>
      <p:bldP spid="29" grpId="0"/>
      <p:bldP spid="28" grpId="0" animBg="1"/>
      <p:bldP spid="37" grpId="0" animBg="1"/>
      <p:bldP spid="55" grpId="0"/>
      <p:bldP spid="56" grpId="0"/>
      <p:bldP spid="57" grpId="0" animBg="1"/>
      <p:bldP spid="58" grpId="0" animBg="1"/>
      <p:bldP spid="59" grpId="0"/>
      <p:bldP spid="60" grpId="0"/>
      <p:bldP spid="61" grpId="0" animBg="1"/>
      <p:bldP spid="6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No Cloning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Show how the  CCNOT gate shown on slide #37 cannot </a:t>
                </a:r>
                <a:r>
                  <a:rPr lang="en-US" u="sng" dirty="0">
                    <a:solidFill>
                      <a:srgbClr val="FF0000"/>
                    </a:solidFill>
                  </a:rPr>
                  <a:t>exactly</a:t>
                </a:r>
                <a:r>
                  <a:rPr lang="en-US" dirty="0"/>
                  <a:t> clone this input state: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50/50 superposition: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1,0,0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7030A0"/>
                    </a:solidFill>
                  </a:rPr>
                  <a:t>no cloning theorem</a:t>
                </a:r>
                <a:r>
                  <a:rPr lang="en-US" dirty="0"/>
                  <a:t> says you cannot clone an </a:t>
                </a:r>
                <a:r>
                  <a:rPr lang="en-US" b="1" dirty="0"/>
                  <a:t>arbitrary</a:t>
                </a:r>
                <a:r>
                  <a:rPr lang="en-US" dirty="0"/>
                  <a:t> state (e.g., all possible states) but you </a:t>
                </a:r>
                <a:r>
                  <a:rPr lang="en-US" i="1" dirty="0"/>
                  <a:t>might</a:t>
                </a:r>
                <a:r>
                  <a:rPr lang="en-US" dirty="0"/>
                  <a:t> be able to clone a single </a:t>
                </a:r>
                <a:r>
                  <a:rPr lang="en-US" u="sng" dirty="0"/>
                  <a:t>specific</a:t>
                </a:r>
                <a:r>
                  <a:rPr lang="en-US" dirty="0"/>
                  <a:t> state</a:t>
                </a:r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B3FD08B6-21AE-652E-D49F-F440F9CA7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51B7DD-EA59-4447-A27E-31EC3C45AFCC}"/>
              </a:ext>
            </a:extLst>
          </p:cNvPr>
          <p:cNvSpPr txBox="1"/>
          <p:nvPr/>
        </p:nvSpPr>
        <p:spPr>
          <a:xfrm>
            <a:off x="2286000" y="1566796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can we visually represent a qubit on a printed page using only </a:t>
            </a:r>
            <a:r>
              <a:rPr lang="en-US" b="1" u="sng" dirty="0"/>
              <a:t>black &amp; white</a:t>
            </a:r>
            <a:r>
              <a:rPr lang="en-US" dirty="0"/>
              <a:t> ink?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/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1800" i="1" smtClean="0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 smtClean="0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𝑏𝑖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en-US" sz="1800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1800" i="1">
                              <a:ln>
                                <a:solidFill>
                                  <a:sysClr val="windowText" lastClr="000000"/>
                                </a:solidFill>
                              </a:ln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n>
                                    <a:solidFill>
                                      <a:sysClr val="windowText" lastClr="000000"/>
                                    </a:solidFill>
                                  </a:ln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156A0DA-735F-4DB9-8B2E-620936F28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525" y="2559627"/>
                <a:ext cx="45720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/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appears we must be able to plot four independent parameters: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384D14-8099-40BD-900B-019BEBA00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579" y="3275459"/>
                <a:ext cx="4973892" cy="646331"/>
              </a:xfrm>
              <a:prstGeom prst="rect">
                <a:avLst/>
              </a:prstGeom>
              <a:blipFill>
                <a:blip r:embed="rId4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749821B-8FA7-4726-9522-3A6F4B8DD2B4}"/>
              </a:ext>
            </a:extLst>
          </p:cNvPr>
          <p:cNvSpPr txBox="1"/>
          <p:nvPr/>
        </p:nvSpPr>
        <p:spPr>
          <a:xfrm>
            <a:off x="1953700" y="4268290"/>
            <a:ext cx="523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Therefore, we have a </a:t>
            </a:r>
            <a:r>
              <a:rPr lang="en-US" b="1" dirty="0"/>
              <a:t>4D</a:t>
            </a:r>
            <a:r>
              <a:rPr lang="en-US" dirty="0"/>
              <a:t> object to visualize,</a:t>
            </a:r>
          </a:p>
          <a:p>
            <a:pPr algn="ctr"/>
            <a:r>
              <a:rPr lang="en-US" dirty="0"/>
              <a:t>but we only have a </a:t>
            </a:r>
            <a:r>
              <a:rPr lang="en-US" b="1" dirty="0"/>
              <a:t>2D</a:t>
            </a:r>
            <a:r>
              <a:rPr lang="en-US" dirty="0"/>
              <a:t> plane upon which we can draw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7C52A3-B52E-4CAA-8A45-A461B91A5CB8}"/>
              </a:ext>
            </a:extLst>
          </p:cNvPr>
          <p:cNvSpPr txBox="1"/>
          <p:nvPr/>
        </p:nvSpPr>
        <p:spPr>
          <a:xfrm>
            <a:off x="1490892" y="5260797"/>
            <a:ext cx="6162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cannot use the trick of indicating the 4</a:t>
            </a:r>
            <a:r>
              <a:rPr lang="en-US" baseline="30000" dirty="0"/>
              <a:t>th</a:t>
            </a:r>
            <a:r>
              <a:rPr lang="en-US" dirty="0"/>
              <a:t> dimensional parameter using </a:t>
            </a:r>
            <a:r>
              <a:rPr lang="en-US" b="1" dirty="0">
                <a:solidFill>
                  <a:srgbClr val="FF0000"/>
                </a:solidFill>
              </a:rPr>
              <a:t>color</a:t>
            </a:r>
            <a:r>
              <a:rPr lang="en-US" dirty="0"/>
              <a:t> in an oblique projection of a 3D surface</a:t>
            </a:r>
          </a:p>
        </p:txBody>
      </p:sp>
    </p:spTree>
    <p:extLst>
      <p:ext uri="{BB962C8B-B14F-4D97-AF65-F5344CB8AC3E}">
        <p14:creationId xmlns:p14="http://schemas.microsoft.com/office/powerpoint/2010/main" val="279373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5EC9-E198-441D-9939-4B022C7EB2C3}"/>
              </a:ext>
            </a:extLst>
          </p:cNvPr>
          <p:cNvGrpSpPr/>
          <p:nvPr/>
        </p:nvGrpSpPr>
        <p:grpSpPr>
          <a:xfrm>
            <a:off x="7238385" y="1139620"/>
            <a:ext cx="1276965" cy="2180981"/>
            <a:chOff x="7238385" y="1139620"/>
            <a:chExt cx="1276965" cy="21809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26E3F74-442E-4B7B-874D-D23BBE3F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8385" y="1139620"/>
              <a:ext cx="1276965" cy="159620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198533-48CE-4486-AC2D-430F2F5F59E4}"/>
                </a:ext>
              </a:extLst>
            </p:cNvPr>
            <p:cNvSpPr txBox="1"/>
            <p:nvPr/>
          </p:nvSpPr>
          <p:spPr>
            <a:xfrm>
              <a:off x="7254669" y="2735826"/>
              <a:ext cx="12443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Felix Bloch</a:t>
              </a:r>
            </a:p>
            <a:p>
              <a:pPr algn="ctr"/>
              <a:r>
                <a:rPr lang="en-US" sz="1600" dirty="0"/>
                <a:t>(1905-1983)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E88B81C-F17F-40C3-98D0-C1E2CC139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481" y="1641807"/>
            <a:ext cx="5443149" cy="4577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00E2DA-FCF8-4E9E-A5BE-53E0CED68DAD}"/>
              </a:ext>
            </a:extLst>
          </p:cNvPr>
          <p:cNvSpPr txBox="1"/>
          <p:nvPr/>
        </p:nvSpPr>
        <p:spPr>
          <a:xfrm>
            <a:off x="1093481" y="2184411"/>
            <a:ext cx="5501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 complex number with a unit modulus is a point on a unit circle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5E4499-1308-46E7-A370-708FF93BB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562"/>
          <a:stretch/>
        </p:blipFill>
        <p:spPr>
          <a:xfrm>
            <a:off x="4337872" y="2706603"/>
            <a:ext cx="1569978" cy="4976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80A6DD-A43C-4A73-8233-2EA680DABF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6401"/>
          <a:stretch/>
        </p:blipFill>
        <p:spPr>
          <a:xfrm>
            <a:off x="5735388" y="2741129"/>
            <a:ext cx="1569978" cy="46719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31BE4F0-AD65-4F0C-B47C-470ACE4B9DA5}"/>
              </a:ext>
            </a:extLst>
          </p:cNvPr>
          <p:cNvGrpSpPr/>
          <p:nvPr/>
        </p:nvGrpSpPr>
        <p:grpSpPr>
          <a:xfrm>
            <a:off x="416857" y="2770034"/>
            <a:ext cx="3789679" cy="410160"/>
            <a:chOff x="1083089" y="2910344"/>
            <a:chExt cx="4671906" cy="48024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8EBE29-EE7A-436C-BAF6-96C7ADAA0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3089" y="2933441"/>
              <a:ext cx="2523809" cy="45714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CA3813-3AF7-48F5-8106-CD787F6B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07376" y="2910344"/>
              <a:ext cx="2047619" cy="466667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EAA3240-3844-410E-B2C9-BEE8A3846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57" y="3341334"/>
            <a:ext cx="2953151" cy="4101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D852F97-1EA2-408C-9D63-7766C8E444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857" y="3928748"/>
            <a:ext cx="6831977" cy="5029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5748DA-E81A-4309-B3D0-B43699C376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039" y="4547427"/>
            <a:ext cx="7064128" cy="6255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D6E53A8-B33E-49B6-8BD3-9B9EA24130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857" y="5279005"/>
            <a:ext cx="1383943" cy="5219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FC2EED-3471-422B-B158-4548FCCB46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3432" y="5374538"/>
            <a:ext cx="2673047" cy="41766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6857" y="5992953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/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Killing the phase of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D81150D-7D34-4F74-97FA-0ED6AEB82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3844516"/>
                <a:ext cx="1496962" cy="646331"/>
              </a:xfrm>
              <a:prstGeom prst="rect">
                <a:avLst/>
              </a:prstGeom>
              <a:blipFill>
                <a:blip r:embed="rId14"/>
                <a:stretch>
                  <a:fillRect t="-26415" r="-27236" b="-10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/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Only two real parameters remain: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906BB73-D460-47B6-A8EB-8CC65237E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16" y="6030434"/>
                <a:ext cx="4380215" cy="369332"/>
              </a:xfrm>
              <a:prstGeom prst="rect">
                <a:avLst/>
              </a:prstGeom>
              <a:blipFill>
                <a:blip r:embed="rId1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958" y="5163145"/>
                <a:ext cx="1496962" cy="584775"/>
              </a:xfrm>
              <a:prstGeom prst="rect">
                <a:avLst/>
              </a:prstGeom>
              <a:blipFill>
                <a:blip r:embed="rId16"/>
                <a:stretch>
                  <a:fillRect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00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0" grpId="0"/>
      <p:bldP spid="51" grpId="0"/>
      <p:bldP spid="5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E2E62D7-E915-497C-A4F7-9972B87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89" y="1483534"/>
            <a:ext cx="3548622" cy="499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/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3E2B243-EB84-451E-AAC6-7A9AF47A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3548" y="1564217"/>
                <a:ext cx="1496962" cy="338554"/>
              </a:xfrm>
              <a:prstGeom prst="rect">
                <a:avLst/>
              </a:prstGeom>
              <a:blipFill>
                <a:blip r:embed="rId4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B42192-C923-4CFC-81E2-561B52E46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201" y="2035493"/>
            <a:ext cx="2183071" cy="26218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FEC15-6780-4370-B4C1-23AC18E8A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9613" y="2825266"/>
            <a:ext cx="1583002" cy="1042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E86228-89DA-4BE8-93EB-8412014C6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955" y="1993049"/>
            <a:ext cx="2315555" cy="2706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/>
              <p:nvPr/>
            </p:nvSpPr>
            <p:spPr>
              <a:xfrm>
                <a:off x="832577" y="4785852"/>
                <a:ext cx="28243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 qubit at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equator</a:t>
                </a:r>
                <a:r>
                  <a:rPr lang="en-US" dirty="0">
                    <a:solidFill>
                      <a:srgbClr val="7030A0"/>
                    </a:solidFill>
                  </a:rPr>
                  <a:t> has a 50/50 chance of collapsing to either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6A7ED6F-F14A-4A61-A500-8E10CD2D4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77" y="4785852"/>
                <a:ext cx="2824318" cy="923330"/>
              </a:xfrm>
              <a:prstGeom prst="rect">
                <a:avLst/>
              </a:prstGeom>
              <a:blipFill>
                <a:blip r:embed="rId8"/>
                <a:stretch>
                  <a:fillRect l="-1512" t="-3289" r="-3024" b="-73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/>
              <p:nvPr/>
            </p:nvSpPr>
            <p:spPr>
              <a:xfrm>
                <a:off x="5036364" y="4789842"/>
                <a:ext cx="339273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Changing the </a:t>
                </a:r>
                <a:r>
                  <a:rPr lang="en-US" b="1" dirty="0">
                    <a:solidFill>
                      <a:srgbClr val="7030A0"/>
                    </a:solidFill>
                  </a:rPr>
                  <a:t>phase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affect the probability of the state to which it will collapse: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0DCAB-F301-4650-B25A-3DC01B7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364" y="4789842"/>
                <a:ext cx="3392735" cy="923330"/>
              </a:xfrm>
              <a:prstGeom prst="rect">
                <a:avLst/>
              </a:prstGeom>
              <a:blipFill>
                <a:blip r:embed="rId9"/>
                <a:stretch>
                  <a:fillRect l="-539" t="-3974" r="-1364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229D34-B602-4A09-987C-CFAB78962680}"/>
              </a:ext>
            </a:extLst>
          </p:cNvPr>
          <p:cNvSpPr txBox="1"/>
          <p:nvPr/>
        </p:nvSpPr>
        <p:spPr>
          <a:xfrm>
            <a:off x="2397395" y="5892582"/>
            <a:ext cx="4349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unitary 2x2 operator (a quantum gate) will manipulate the sphere in some way</a:t>
            </a:r>
          </a:p>
        </p:txBody>
      </p:sp>
    </p:spTree>
    <p:extLst>
      <p:ext uri="{BB962C8B-B14F-4D97-AF65-F5344CB8AC3E}">
        <p14:creationId xmlns:p14="http://schemas.microsoft.com/office/powerpoint/2010/main" val="20844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16" grpId="0"/>
      <p:bldP spid="31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Bloch Sphere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25DED-21D4-4341-A49B-55D1F086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716" y="3557166"/>
            <a:ext cx="1599730" cy="939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CC919-6B71-47AF-A592-97B9B597F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654" y="3557166"/>
            <a:ext cx="4925311" cy="892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65F35D-6965-4D49-B081-16054DB0C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6213"/>
          <a:stretch/>
        </p:blipFill>
        <p:spPr>
          <a:xfrm>
            <a:off x="208436" y="4767795"/>
            <a:ext cx="4201332" cy="892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3B798D-69F6-44BF-935D-A89645D7C9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43" b="34887"/>
          <a:stretch/>
        </p:blipFill>
        <p:spPr>
          <a:xfrm>
            <a:off x="4572000" y="4808979"/>
            <a:ext cx="4201332" cy="8104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A5540B-4EA1-4C78-998D-EC13FE6DF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213"/>
          <a:stretch/>
        </p:blipFill>
        <p:spPr>
          <a:xfrm>
            <a:off x="2471334" y="5660618"/>
            <a:ext cx="4201332" cy="892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38B9B-677A-4AD1-87C0-991D35F33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586" y="1071790"/>
            <a:ext cx="6982829" cy="25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7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cannot know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9D5A4BD-BC4B-425E-8F10-3E222C6E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36" y="855983"/>
            <a:ext cx="3961905" cy="50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82EEF-0ABB-4BE1-BFA7-DFB67871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1713" y="1810683"/>
            <a:ext cx="2904762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519164" y="178832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553080" y="2432459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346184" y="292163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4558" y="3892964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521570" y="491575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3540" y="282184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5940" y="4533313"/>
            <a:ext cx="1509182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33539" y="2944985"/>
            <a:ext cx="646991" cy="1588327"/>
          </a:xfrm>
          <a:prstGeom prst="bentConnector4">
            <a:avLst>
              <a:gd name="adj1" fmla="val -35333"/>
              <a:gd name="adj2" fmla="val 5623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7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</a:t>
            </a:r>
            <a:r>
              <a:rPr lang="en-US" i="1" dirty="0">
                <a:solidFill>
                  <a:srgbClr val="7030A0"/>
                </a:solidFill>
              </a:rPr>
              <a:t>at a time </a:t>
            </a:r>
            <a:r>
              <a:rPr lang="en-US" dirty="0">
                <a:solidFill>
                  <a:srgbClr val="7030A0"/>
                </a:solidFill>
              </a:rPr>
              <a:t>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19030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8AF99-5801-4855-A48E-31370350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67" y="1283381"/>
            <a:ext cx="4428571" cy="5438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94949" y="1718097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880295" y="2207345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975073" y="2695899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169100" y="2869940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64975" y="3346276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07910" y="4311874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428039" y="5014033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3198581" y="5448906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1790234" y="382525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2961036" y="6412856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19EDC-AB07-4A52-89AB-5099EE26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4" y="1699081"/>
            <a:ext cx="4409524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064657" y="2630598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843816" y="310672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1877578" y="5549949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E60E15-94AF-4B20-AC24-D1D0C2B18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312" y="4630861"/>
            <a:ext cx="2825332" cy="1950229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284686" y="3755519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284686" y="1731364"/>
            <a:ext cx="893229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8856" y="481012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60469" y="579596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measurements,</a:t>
            </a:r>
          </a:p>
          <a:p>
            <a:pPr algn="ctr"/>
            <a:r>
              <a:rPr lang="en-US" dirty="0"/>
              <a:t>the histogram is based solely on the </a:t>
            </a:r>
            <a:r>
              <a:rPr lang="en-US" u="sng" dirty="0"/>
              <a:t>final</a:t>
            </a:r>
            <a:r>
              <a:rPr lang="en-US" dirty="0"/>
              <a:t> state vector (amplitudes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BBC8A8-1404-4793-BE74-E837B0163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179" y="3185448"/>
            <a:ext cx="3865207" cy="2610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31AE94-AC45-4490-AA03-EAF703A98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699080"/>
            <a:ext cx="4341179" cy="304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382934" y="258510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585824" y="314476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073016" y="4438718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053070" y="3515062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662456" y="3587002"/>
            <a:ext cx="659388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05243" y="4926069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640310" y="5054046"/>
            <a:ext cx="366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brings us closer to the expected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2AC827-2177-492D-BBFC-98B09B0E1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4" y="1703827"/>
            <a:ext cx="4341179" cy="25451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532102" y="3477735"/>
            <a:ext cx="933212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(Monte Carlo method)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508F9-CDF6-4624-827E-A674AB856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5" y="1357571"/>
            <a:ext cx="4419048" cy="41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C7075-827F-4384-81F4-593CB1EB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075" y="1296312"/>
            <a:ext cx="3123809" cy="847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216" y="1596452"/>
            <a:ext cx="1077040" cy="11586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750695" y="1357571"/>
            <a:ext cx="397239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5DC2962-0CF6-48C6-A4FB-26C6FCEAF4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145" y="4483062"/>
            <a:ext cx="2843323" cy="194415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807185" y="5780884"/>
                <a:ext cx="3887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50/50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185" y="5780884"/>
                <a:ext cx="3887019" cy="923330"/>
              </a:xfrm>
              <a:prstGeom prst="rect">
                <a:avLst/>
              </a:prstGeom>
              <a:blipFill>
                <a:blip r:embed="rId9"/>
                <a:stretch>
                  <a:fillRect l="-940" t="-18421" r="-6583" b="-43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26961" y="2118965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26247" y="228151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01631" y="2443699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1947982" y="2612771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  <p:bldP spid="2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A6A8F-C03F-4519-B4EC-8E38C023E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48" y="1352940"/>
            <a:ext cx="3324262" cy="705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453F05-5083-4DE1-8E61-476C05634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88" y="1357571"/>
            <a:ext cx="4380952" cy="5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184223" y="1357571"/>
            <a:ext cx="1019331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347852" y="2425668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347852" y="275945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2355841" y="3102145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37" y="2555292"/>
            <a:ext cx="2164693" cy="3211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628" y="1755385"/>
            <a:ext cx="1065277" cy="18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A97158-D114-4CA9-8AF4-7DB2419B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8" y="1367963"/>
            <a:ext cx="3708863" cy="52891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8 – </a:t>
            </a:r>
            <a:r>
              <a:rPr lang="en-US" sz="3200" b="1" dirty="0">
                <a:latin typeface="+mn-lt"/>
              </a:rPr>
              <a:t>superposition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347853" y="1540669"/>
            <a:ext cx="478692" cy="154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07403" y="2534852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04492" y="2817901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12481" y="309267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388773" y="2682261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773" y="2682261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641" t="-119672" r="-3164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important distinguishing feature between qubits and classical bits is that multiple qubits can exhibit quantum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that are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given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67" y="4086584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decimal index number of an amplitude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ordering scheme compared to the approach shown on slides # 24 - # 39,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4FA3D-EA0C-44DB-BAE6-347880855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5" y="1468325"/>
            <a:ext cx="2904762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1052" y="2467828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0922" y="3723614"/>
            <a:ext cx="156666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1051" y="2590970"/>
            <a:ext cx="693201" cy="1132644"/>
          </a:xfrm>
          <a:prstGeom prst="bentConnector4">
            <a:avLst>
              <a:gd name="adj1" fmla="val -32977"/>
              <a:gd name="adj2" fmla="val 5742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90945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</a:t>
                </a:r>
                <a:r>
                  <a:rPr lang="en-US" sz="1400" dirty="0" err="1">
                    <a:solidFill>
                      <a:srgbClr val="FF0000"/>
                    </a:solidFill>
                  </a:rPr>
                  <a:t>superpostion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/>
      <p:bldP spid="3" grpId="0"/>
      <p:bldP spid="30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1BF4-FF60-4CAD-B5E2-5718452CF8CA}"/>
              </a:ext>
            </a:extLst>
          </p:cNvPr>
          <p:cNvSpPr txBox="1"/>
          <p:nvPr/>
        </p:nvSpPr>
        <p:spPr>
          <a:xfrm>
            <a:off x="1646702" y="4472464"/>
            <a:ext cx="5839948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5051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80AC6-EFFA-4B07-82DB-1476E432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86" y="830011"/>
            <a:ext cx="4457143" cy="3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00039" y="10989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072394" y="202115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61814" y="2356349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760418" y="348177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2267495" y="3802929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51189" y="1186964"/>
            <a:ext cx="256242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/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4641116-0970-7D3D-AC71-34A51B64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9155" y="1941980"/>
                <a:ext cx="1596739" cy="923330"/>
              </a:xfrm>
              <a:prstGeom prst="rect">
                <a:avLst/>
              </a:prstGeom>
              <a:blipFill>
                <a:blip r:embed="rId8"/>
                <a:stretch>
                  <a:fillRect l="-3053" t="-3974" r="-5725" b="-74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0E2C26-FA76-46CC-BFA1-242585B66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6" y="825378"/>
            <a:ext cx="4302324" cy="32604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529175" y="8128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87787" y="206247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545439" y="226791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84362" y="900782"/>
            <a:ext cx="836786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18160" y="1856294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B39718-C6FE-4F3B-928B-08F3E4AB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509" y="3869238"/>
            <a:ext cx="3525841" cy="2399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1EAC1-2803-46C2-A4CE-92FF0D9F3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06" y="830948"/>
            <a:ext cx="4327451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951847" y="22180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822492" y="2013263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343297" y="888644"/>
            <a:ext cx="122870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1291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682552" y="6065571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47559B5-5D0A-4F38-A887-B0CCC854D09F}"/>
              </a:ext>
            </a:extLst>
          </p:cNvPr>
          <p:cNvSpPr/>
          <p:nvPr/>
        </p:nvSpPr>
        <p:spPr>
          <a:xfrm>
            <a:off x="3086302" y="2700746"/>
            <a:ext cx="95354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4" grpId="0" animBg="1"/>
      <p:bldP spid="45" grpId="0"/>
      <p:bldP spid="4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single shot </a:t>
                </a:r>
                <a:r>
                  <a:rPr lang="en-US" sz="2400" dirty="0"/>
                  <a:t>gives us exactly the expected results, and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exact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very small</a:t>
                </a:r>
                <a:r>
                  <a:rPr lang="en-US" sz="2400" dirty="0"/>
                  <a:t> circuits,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both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– currently the maximum RAM in Linux is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perfectly store such a large state vector, but we can execute the circuit thousands of times, measure the result of each shot, and tally the outcomes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EBA4D-6589-4AFF-B10C-18082AE4E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64" y="830948"/>
            <a:ext cx="4246969" cy="2916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631116" y="80067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94325" y="1544641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44339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1171389" y="2126826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1171389" y="2707414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independent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F41391-ABB3-4517-B290-B947103C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4" y="830948"/>
            <a:ext cx="4272960" cy="26692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4D416-7DAF-4A35-899E-CBE51480F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13" y="3894950"/>
            <a:ext cx="3618038" cy="2471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91430" y="79944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886479" y="208983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477715" y="889061"/>
            <a:ext cx="12706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676333" y="2944132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brings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19097D-3203-4773-AB32-799098C46691}"/>
              </a:ext>
            </a:extLst>
          </p:cNvPr>
          <p:cNvSpPr/>
          <p:nvPr/>
        </p:nvSpPr>
        <p:spPr>
          <a:xfrm>
            <a:off x="2842375" y="2529862"/>
            <a:ext cx="1005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657937" y="2445728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383436" y="89655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2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16BC1-6022-4DC2-9AAC-C61285D38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13" y="830948"/>
            <a:ext cx="3361905" cy="34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824995" y="782293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80199" y="870264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/>
          <p:nvPr/>
        </p:nvCxnSpPr>
        <p:spPr>
          <a:xfrm>
            <a:off x="6020783" y="2035755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5235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F92A68-7963-447A-A57A-6DD59741B807}"/>
              </a:ext>
            </a:extLst>
          </p:cNvPr>
          <p:cNvCxnSpPr/>
          <p:nvPr/>
        </p:nvCxnSpPr>
        <p:spPr>
          <a:xfrm>
            <a:off x="6020783" y="24220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B44F506-D7F6-4B73-A2EB-1F05558BDDBE}"/>
              </a:ext>
            </a:extLst>
          </p:cNvPr>
          <p:cNvCxnSpPr>
            <a:cxnSpLocks/>
          </p:cNvCxnSpPr>
          <p:nvPr/>
        </p:nvCxnSpPr>
        <p:spPr>
          <a:xfrm>
            <a:off x="7801958" y="242152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E48239-457D-4BE3-93E5-D3C9E3C48C53}"/>
              </a:ext>
            </a:extLst>
          </p:cNvPr>
          <p:cNvCxnSpPr/>
          <p:nvPr/>
        </p:nvCxnSpPr>
        <p:spPr>
          <a:xfrm>
            <a:off x="6020783" y="262100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F1B5781-C217-4F5D-A7CF-3574F0BE1C89}"/>
              </a:ext>
            </a:extLst>
          </p:cNvPr>
          <p:cNvCxnSpPr>
            <a:cxnSpLocks/>
          </p:cNvCxnSpPr>
          <p:nvPr/>
        </p:nvCxnSpPr>
        <p:spPr>
          <a:xfrm>
            <a:off x="7801958" y="262048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388204" y="2554818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3C4901B-486D-4596-B38B-655769A9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230" y="3444036"/>
            <a:ext cx="3298616" cy="2354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28C471-0FA1-4B36-95CD-67360DAED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318" y="3492183"/>
            <a:ext cx="3320557" cy="22929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4D110-671C-4EBB-B7FB-3BDAFA76A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771857"/>
            <a:ext cx="3990476" cy="26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471892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3206412" y="806702"/>
            <a:ext cx="11083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FFBDD0-1669-408B-9424-D8C7BA1A359A}"/>
              </a:ext>
            </a:extLst>
          </p:cNvPr>
          <p:cNvGrpSpPr/>
          <p:nvPr/>
        </p:nvGrpSpPr>
        <p:grpSpPr>
          <a:xfrm>
            <a:off x="5041693" y="5901658"/>
            <a:ext cx="3380952" cy="554566"/>
            <a:chOff x="5041693" y="5901658"/>
            <a:chExt cx="3380952" cy="55456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3A81161-718A-407A-AE76-9501E6EA4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1693" y="6084795"/>
              <a:ext cx="3380952" cy="37142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69BBE4-3AD9-4688-A278-452BD429CC72}"/>
                </a:ext>
              </a:extLst>
            </p:cNvPr>
            <p:cNvSpPr txBox="1"/>
            <p:nvPr/>
          </p:nvSpPr>
          <p:spPr>
            <a:xfrm>
              <a:off x="6185664" y="5901658"/>
              <a:ext cx="22369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0     1     2      3      4     5     6      7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457AE9-8F72-4F0B-80B1-3F4E29E2AC58}"/>
              </a:ext>
            </a:extLst>
          </p:cNvPr>
          <p:cNvGrpSpPr/>
          <p:nvPr/>
        </p:nvGrpSpPr>
        <p:grpSpPr>
          <a:xfrm>
            <a:off x="4464692" y="1545550"/>
            <a:ext cx="3957953" cy="1776823"/>
            <a:chOff x="4464692" y="1545550"/>
            <a:chExt cx="3957953" cy="177682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8DC6687-56D1-41F1-993A-5D6B340C547F}"/>
                </a:ext>
              </a:extLst>
            </p:cNvPr>
            <p:cNvSpPr/>
            <p:nvPr/>
          </p:nvSpPr>
          <p:spPr>
            <a:xfrm>
              <a:off x="7868008" y="2766949"/>
              <a:ext cx="554637" cy="170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C2726E8-EF4A-48AC-97F0-3FA041DC4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9984" y="1545550"/>
              <a:ext cx="3067050" cy="173355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7F7740-2C49-4128-9F01-11213F3E6A30}"/>
                </a:ext>
              </a:extLst>
            </p:cNvPr>
            <p:cNvCxnSpPr/>
            <p:nvPr/>
          </p:nvCxnSpPr>
          <p:spPr>
            <a:xfrm>
              <a:off x="6020783" y="2035755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6C23259-F15C-4E47-B755-639408280685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035235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6F92A68-7963-447A-A57A-6DD59741B807}"/>
                </a:ext>
              </a:extLst>
            </p:cNvPr>
            <p:cNvCxnSpPr/>
            <p:nvPr/>
          </p:nvCxnSpPr>
          <p:spPr>
            <a:xfrm>
              <a:off x="6020783" y="242204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B44F506-D7F6-4B73-A2EB-1F05558BDDBE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42152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E48239-457D-4BE3-93E5-D3C9E3C48C53}"/>
                </a:ext>
              </a:extLst>
            </p:cNvPr>
            <p:cNvCxnSpPr/>
            <p:nvPr/>
          </p:nvCxnSpPr>
          <p:spPr>
            <a:xfrm>
              <a:off x="6020783" y="262100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F1B5781-C217-4F5D-A7CF-3574F0BE1C8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62048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10CCAD5-068C-4B4D-8E61-D87B43544F14}"/>
                </a:ext>
              </a:extLst>
            </p:cNvPr>
            <p:cNvCxnSpPr/>
            <p:nvPr/>
          </p:nvCxnSpPr>
          <p:spPr>
            <a:xfrm>
              <a:off x="6020783" y="2997760"/>
              <a:ext cx="26232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226DEE-A9AC-43D7-96C5-C02F16953AF9}"/>
                </a:ext>
              </a:extLst>
            </p:cNvPr>
            <p:cNvCxnSpPr>
              <a:cxnSpLocks/>
            </p:cNvCxnSpPr>
            <p:nvPr/>
          </p:nvCxnSpPr>
          <p:spPr>
            <a:xfrm>
              <a:off x="7801958" y="2997240"/>
              <a:ext cx="392555" cy="5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row: Curved Down 17">
              <a:extLst>
                <a:ext uri="{FF2B5EF4-FFF2-40B4-BE49-F238E27FC236}">
                  <a16:creationId xmlns:a16="http://schemas.microsoft.com/office/drawing/2014/main" id="{F72C74EA-3EF8-4B24-8C80-A05CCC8F3228}"/>
                </a:ext>
              </a:extLst>
            </p:cNvPr>
            <p:cNvSpPr/>
            <p:nvPr/>
          </p:nvSpPr>
          <p:spPr>
            <a:xfrm>
              <a:off x="6136644" y="1658996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Arrow: Curved Down 38">
              <a:extLst>
                <a:ext uri="{FF2B5EF4-FFF2-40B4-BE49-F238E27FC236}">
                  <a16:creationId xmlns:a16="http://schemas.microsoft.com/office/drawing/2014/main" id="{40FADC5A-26C6-434E-9431-C4FD18F98F6D}"/>
                </a:ext>
              </a:extLst>
            </p:cNvPr>
            <p:cNvSpPr/>
            <p:nvPr/>
          </p:nvSpPr>
          <p:spPr>
            <a:xfrm>
              <a:off x="6133922" y="2055352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urved Down 45">
              <a:extLst>
                <a:ext uri="{FF2B5EF4-FFF2-40B4-BE49-F238E27FC236}">
                  <a16:creationId xmlns:a16="http://schemas.microsoft.com/office/drawing/2014/main" id="{5CB02061-3CAD-46D9-A1AB-5AC5979EF1E5}"/>
                </a:ext>
              </a:extLst>
            </p:cNvPr>
            <p:cNvSpPr/>
            <p:nvPr/>
          </p:nvSpPr>
          <p:spPr>
            <a:xfrm>
              <a:off x="6133921" y="2620480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urved Down 46">
              <a:extLst>
                <a:ext uri="{FF2B5EF4-FFF2-40B4-BE49-F238E27FC236}">
                  <a16:creationId xmlns:a16="http://schemas.microsoft.com/office/drawing/2014/main" id="{0576A9C2-9834-4065-B9DD-116E71F3AA19}"/>
                </a:ext>
              </a:extLst>
            </p:cNvPr>
            <p:cNvSpPr/>
            <p:nvPr/>
          </p:nvSpPr>
          <p:spPr>
            <a:xfrm>
              <a:off x="6133920" y="3003573"/>
              <a:ext cx="651343" cy="116999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2CA854-52FC-45F6-8229-73DB1EBC0DE1}"/>
                </a:ext>
              </a:extLst>
            </p:cNvPr>
            <p:cNvSpPr txBox="1"/>
            <p:nvPr/>
          </p:nvSpPr>
          <p:spPr>
            <a:xfrm>
              <a:off x="4815298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000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42E2F2-D534-4B73-8CF5-DE5BC4DA181C}"/>
                </a:ext>
              </a:extLst>
            </p:cNvPr>
            <p:cNvSpPr txBox="1"/>
            <p:nvPr/>
          </p:nvSpPr>
          <p:spPr>
            <a:xfrm>
              <a:off x="4815298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07EA8D-20AA-4ADD-8BBE-2EEB88FE9DDE}"/>
                </a:ext>
              </a:extLst>
            </p:cNvPr>
            <p:cNvSpPr txBox="1"/>
            <p:nvPr/>
          </p:nvSpPr>
          <p:spPr>
            <a:xfrm>
              <a:off x="4815298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011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E8F171B-1197-4B92-8300-53749DDC99FE}"/>
                </a:ext>
              </a:extLst>
            </p:cNvPr>
            <p:cNvSpPr txBox="1"/>
            <p:nvPr/>
          </p:nvSpPr>
          <p:spPr>
            <a:xfrm>
              <a:off x="4815298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111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4464692" y="1706621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4464692" y="2088959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4464692" y="2662698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4464692" y="3045374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2452374" y="2573559"/>
            <a:ext cx="761533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C112B4-AB78-46A6-9E8F-61266006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54" y="3725740"/>
            <a:ext cx="4217538" cy="19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B39A3-3C72-4BFB-BDED-0E6A4329D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3542857" cy="2542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979887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270720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4037585" y="1623429"/>
            <a:ext cx="2333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"All or nothing"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6F2973C8-E801-4EDA-A2EC-D95A70637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05" y="2217226"/>
            <a:ext cx="3745195" cy="323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602" y="1309841"/>
            <a:ext cx="2967893" cy="504651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CAABD7-6412-43AE-AD9E-46F35BDA15CA}"/>
              </a:ext>
            </a:extLst>
          </p:cNvPr>
          <p:cNvCxnSpPr>
            <a:cxnSpLocks/>
          </p:cNvCxnSpPr>
          <p:nvPr/>
        </p:nvCxnSpPr>
        <p:spPr>
          <a:xfrm flipV="1">
            <a:off x="2204884" y="3370006"/>
            <a:ext cx="1319981" cy="46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98FF5C-337F-4701-8042-32B72BC157D1}"/>
              </a:ext>
            </a:extLst>
          </p:cNvPr>
          <p:cNvCxnSpPr>
            <a:cxnSpLocks/>
          </p:cNvCxnSpPr>
          <p:nvPr/>
        </p:nvCxnSpPr>
        <p:spPr>
          <a:xfrm>
            <a:off x="2204884" y="3833096"/>
            <a:ext cx="1319981" cy="59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CA7AB1-EE3F-4565-9CC0-4B991E89C60A}"/>
              </a:ext>
            </a:extLst>
          </p:cNvPr>
          <p:cNvCxnSpPr>
            <a:cxnSpLocks/>
          </p:cNvCxnSpPr>
          <p:nvPr/>
        </p:nvCxnSpPr>
        <p:spPr>
          <a:xfrm flipV="1">
            <a:off x="3945436" y="2812538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B9D070-7302-4F71-9A4D-63C318A00621}"/>
              </a:ext>
            </a:extLst>
          </p:cNvPr>
          <p:cNvCxnSpPr>
            <a:cxnSpLocks/>
          </p:cNvCxnSpPr>
          <p:nvPr/>
        </p:nvCxnSpPr>
        <p:spPr>
          <a:xfrm>
            <a:off x="3945436" y="3328731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44584E6-AFAE-4896-8AC9-A04185E33103}"/>
              </a:ext>
            </a:extLst>
          </p:cNvPr>
          <p:cNvCxnSpPr>
            <a:cxnSpLocks/>
          </p:cNvCxnSpPr>
          <p:nvPr/>
        </p:nvCxnSpPr>
        <p:spPr>
          <a:xfrm>
            <a:off x="3945436" y="3328730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5F721F8-738C-472C-9E4C-4EE8F753DC94}"/>
              </a:ext>
            </a:extLst>
          </p:cNvPr>
          <p:cNvCxnSpPr>
            <a:cxnSpLocks/>
          </p:cNvCxnSpPr>
          <p:nvPr/>
        </p:nvCxnSpPr>
        <p:spPr>
          <a:xfrm flipV="1">
            <a:off x="3929595" y="3924042"/>
            <a:ext cx="342524" cy="51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BB63F37-7426-4A28-BE4B-9342614B4713}"/>
              </a:ext>
            </a:extLst>
          </p:cNvPr>
          <p:cNvCxnSpPr>
            <a:cxnSpLocks/>
          </p:cNvCxnSpPr>
          <p:nvPr/>
        </p:nvCxnSpPr>
        <p:spPr>
          <a:xfrm>
            <a:off x="3929595" y="4440235"/>
            <a:ext cx="342524" cy="42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F60795-A3D9-41B4-A9F3-7FBD9DF85DF1}"/>
              </a:ext>
            </a:extLst>
          </p:cNvPr>
          <p:cNvCxnSpPr>
            <a:cxnSpLocks/>
          </p:cNvCxnSpPr>
          <p:nvPr/>
        </p:nvCxnSpPr>
        <p:spPr>
          <a:xfrm>
            <a:off x="3929595" y="4440234"/>
            <a:ext cx="39478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7BD28A6-185E-43F5-BECC-02DFF12ADB95}"/>
              </a:ext>
            </a:extLst>
          </p:cNvPr>
          <p:cNvSpPr/>
          <p:nvPr/>
        </p:nvSpPr>
        <p:spPr>
          <a:xfrm>
            <a:off x="6622021" y="4041058"/>
            <a:ext cx="1802068" cy="2367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9F06EA-EBD7-4F34-8C62-54699F82FC3F}"/>
              </a:ext>
            </a:extLst>
          </p:cNvPr>
          <p:cNvSpPr/>
          <p:nvPr/>
        </p:nvSpPr>
        <p:spPr>
          <a:xfrm>
            <a:off x="6622021" y="1255855"/>
            <a:ext cx="1802068" cy="2785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901F4-ED95-4C13-9AD7-B835B2D9D48F}"/>
              </a:ext>
            </a:extLst>
          </p:cNvPr>
          <p:cNvSpPr/>
          <p:nvPr/>
        </p:nvSpPr>
        <p:spPr>
          <a:xfrm>
            <a:off x="5734644" y="3086100"/>
            <a:ext cx="215435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2CCF24-12B9-4DE9-A728-72AC8641CF48}"/>
              </a:ext>
            </a:extLst>
          </p:cNvPr>
          <p:cNvSpPr txBox="1"/>
          <p:nvPr/>
        </p:nvSpPr>
        <p:spPr>
          <a:xfrm>
            <a:off x="4781244" y="1766965"/>
            <a:ext cx="135789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CCBCE8-08A1-4FB5-AC86-BF8C4FE683BD}"/>
              </a:ext>
            </a:extLst>
          </p:cNvPr>
          <p:cNvCxnSpPr/>
          <p:nvPr/>
        </p:nvCxnSpPr>
        <p:spPr>
          <a:xfrm>
            <a:off x="5490046" y="2413296"/>
            <a:ext cx="288258" cy="592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CFE165-6519-4A71-B773-889C9186717F}"/>
              </a:ext>
            </a:extLst>
          </p:cNvPr>
          <p:cNvSpPr txBox="1"/>
          <p:nvPr/>
        </p:nvSpPr>
        <p:spPr>
          <a:xfrm>
            <a:off x="801974" y="1831615"/>
            <a:ext cx="154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Bullets</a:t>
            </a:r>
          </a:p>
          <a:p>
            <a:pPr algn="ctr"/>
            <a:r>
              <a:rPr lang="en-US" dirty="0"/>
              <a:t>(Particles)</a:t>
            </a:r>
          </a:p>
        </p:txBody>
      </p:sp>
    </p:spTree>
    <p:extLst>
      <p:ext uri="{BB962C8B-B14F-4D97-AF65-F5344CB8AC3E}">
        <p14:creationId xmlns:p14="http://schemas.microsoft.com/office/powerpoint/2010/main" val="144267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17" grpId="0" animBg="1"/>
      <p:bldP spid="1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10B11C-BD94-47AC-86AF-C4F5A038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68109"/>
            <a:ext cx="2980952" cy="34761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entanglement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163888" y="72265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810627"/>
            <a:ext cx="196519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563501" y="2650544"/>
            <a:ext cx="2226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"Mutually Exclusive"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01887-5395-4629-A3C6-7587588DC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245" y="1463563"/>
            <a:ext cx="2914286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1052" y="2467828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20921" y="2996699"/>
            <a:ext cx="156666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20922" y="2590969"/>
            <a:ext cx="90131" cy="528871"/>
          </a:xfrm>
          <a:prstGeom prst="bentConnector3">
            <a:avLst>
              <a:gd name="adj1" fmla="val 3536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</a:t>
            </a: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</a:t>
            </a:r>
            <a:r>
              <a:rPr lang="en-US" sz="3200" b="1" dirty="0" err="1">
                <a:latin typeface="+mn-lt"/>
              </a:rPr>
              <a:t>Boolean_gates</a:t>
            </a:r>
            <a:endParaRPr lang="en-US" sz="3200" b="1" dirty="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Due to the cancelling effects of </a:t>
            </a:r>
            <a:r>
              <a:rPr lang="en-US" sz="2400" b="1" dirty="0">
                <a:solidFill>
                  <a:srgbClr val="0070C0"/>
                </a:solidFill>
              </a:rPr>
              <a:t>complex amplitudes</a:t>
            </a:r>
            <a:r>
              <a:rPr lang="en-US" sz="2400" dirty="0"/>
              <a:t>,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wavefunctions can exhibit </a:t>
            </a:r>
            <a:r>
              <a:rPr lang="en-US" sz="2400" dirty="0">
                <a:solidFill>
                  <a:srgbClr val="FF0000"/>
                </a:solidFill>
              </a:rPr>
              <a:t>destructive</a:t>
            </a:r>
            <a:r>
              <a:rPr lang="en-US" sz="2400" dirty="0"/>
              <a:t>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Each qubit we track in a circuit </a:t>
            </a:r>
            <a:r>
              <a:rPr lang="en-US" sz="2400" b="1" dirty="0"/>
              <a:t>exponentially</a:t>
            </a:r>
            <a:r>
              <a:rPr lang="en-US" sz="2400" dirty="0"/>
              <a:t> increases the output vector space due to the </a:t>
            </a:r>
            <a:r>
              <a:rPr lang="en-US" sz="2400" u="sng" dirty="0"/>
              <a:t>tensor</a:t>
            </a:r>
            <a:r>
              <a:rPr lang="en-US" sz="2400" dirty="0"/>
              <a:t> multiplication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can be represented by </a:t>
            </a:r>
            <a:r>
              <a:rPr lang="en-US" sz="2400" b="1" dirty="0">
                <a:solidFill>
                  <a:srgbClr val="00B050"/>
                </a:solidFill>
              </a:rPr>
              <a:t>unitary</a:t>
            </a:r>
            <a:r>
              <a:rPr lang="en-US" sz="2400" dirty="0"/>
              <a:t> matrices as all computation effects must be reversible</a:t>
            </a:r>
            <a:endParaRPr lang="en-US" sz="2400" b="1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Toffoli (</a:t>
            </a:r>
            <a:r>
              <a:rPr lang="en-US" sz="2400" b="1" dirty="0"/>
              <a:t>CCNOT</a:t>
            </a:r>
            <a:r>
              <a:rPr lang="en-US" sz="2400" dirty="0"/>
              <a:t>) and Fredkin (</a:t>
            </a:r>
            <a:r>
              <a:rPr lang="en-US" sz="2400" b="1" dirty="0"/>
              <a:t>CSWAP</a:t>
            </a:r>
            <a:r>
              <a:rPr lang="en-US" sz="2400" dirty="0"/>
              <a:t>) are universal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No Cloning Theorem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prevents the direct </a:t>
            </a:r>
            <a:r>
              <a:rPr lang="en-US" sz="2400" b="1" dirty="0"/>
              <a:t>exact</a:t>
            </a:r>
            <a:r>
              <a:rPr lang="en-US" sz="2400" dirty="0"/>
              <a:t> copy of any qubit – but we can "copy" the probabilities of reading a qubit's values (just not both the probability and the phase)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96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IBM </a:t>
            </a:r>
            <a:r>
              <a:rPr lang="en-US" sz="2400" b="1" dirty="0">
                <a:solidFill>
                  <a:srgbClr val="0070C0"/>
                </a:solidFill>
              </a:rPr>
              <a:t>Qiskit</a:t>
            </a:r>
            <a:r>
              <a:rPr lang="en-US" sz="2400" dirty="0"/>
              <a:t> is a premier development toolkit for writing quantum computer algorithms in </a:t>
            </a:r>
            <a:r>
              <a:rPr lang="en-US" sz="2400" b="1" dirty="0"/>
              <a:t>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experiment with the </a:t>
            </a:r>
            <a:r>
              <a:rPr lang="en-US" sz="2400" b="1" dirty="0"/>
              <a:t>Qiskit libraries </a:t>
            </a:r>
            <a:r>
              <a:rPr lang="en-US" sz="2400" dirty="0"/>
              <a:t>within interactive </a:t>
            </a:r>
            <a:r>
              <a:rPr lang="en-US" sz="2400" b="1" dirty="0">
                <a:solidFill>
                  <a:srgbClr val="FF0000"/>
                </a:solidFill>
              </a:rPr>
              <a:t>Jupyter</a:t>
            </a:r>
            <a:r>
              <a:rPr lang="en-US" sz="2400" dirty="0"/>
              <a:t> notebooks by executing cells of code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fear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Part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57418"/>
          </a:xfrm>
        </p:spPr>
        <p:txBody>
          <a:bodyPr>
            <a:norm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code the circuit below by applying the correct IBM Qiskit quantum gate </a:t>
            </a:r>
            <a:r>
              <a:rPr lang="en-US" sz="2400" i="1" dirty="0"/>
              <a:t>before</a:t>
            </a:r>
            <a:r>
              <a:rPr lang="en-US" sz="2400" dirty="0"/>
              <a:t> each of the four calls to </a:t>
            </a:r>
            <a:r>
              <a:rPr lang="en-US" sz="2400" b="1" dirty="0" err="1"/>
              <a:t>qc.save_statevector</a:t>
            </a:r>
            <a:r>
              <a:rPr lang="en-US" sz="2400" b="1" dirty="0"/>
              <a:t>()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2B939-F626-8B95-DED5-AD54655A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21" y="3463062"/>
            <a:ext cx="4768332" cy="18086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C4E4D-7411-4CE7-61D9-1591342D3AFE}"/>
              </a:ext>
            </a:extLst>
          </p:cNvPr>
          <p:cNvSpPr txBox="1"/>
          <p:nvPr/>
        </p:nvSpPr>
        <p:spPr>
          <a:xfrm>
            <a:off x="3113029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99AC3-F21B-48CD-0AD7-C3D281924CFD}"/>
              </a:ext>
            </a:extLst>
          </p:cNvPr>
          <p:cNvSpPr txBox="1"/>
          <p:nvPr/>
        </p:nvSpPr>
        <p:spPr>
          <a:xfrm>
            <a:off x="4038475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1986-0FC7-C5CC-9AD0-2A51A5A9060B}"/>
              </a:ext>
            </a:extLst>
          </p:cNvPr>
          <p:cNvSpPr txBox="1"/>
          <p:nvPr/>
        </p:nvSpPr>
        <p:spPr>
          <a:xfrm>
            <a:off x="4980033" y="3249719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2B14CE-FE1A-83CC-6083-34D66BCB9B11}"/>
              </a:ext>
            </a:extLst>
          </p:cNvPr>
          <p:cNvSpPr txBox="1"/>
          <p:nvPr/>
        </p:nvSpPr>
        <p:spPr>
          <a:xfrm>
            <a:off x="5911920" y="324539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</p:spTree>
    <p:extLst>
      <p:ext uri="{BB962C8B-B14F-4D97-AF65-F5344CB8AC3E}">
        <p14:creationId xmlns:p14="http://schemas.microsoft.com/office/powerpoint/2010/main" val="102888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E1F9B3-8572-466C-BA2A-2B56C44C6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21" y="1309841"/>
            <a:ext cx="2967893" cy="5046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062" y="2028569"/>
            <a:ext cx="3253617" cy="3609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/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051D00-C344-403D-92F1-DC4028684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70" y="1784555"/>
                <a:ext cx="37608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/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BF2ECA-33E2-4631-B394-82385EA5A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418" y="1784555"/>
                <a:ext cx="3760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/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6F41B5-15B4-4C8B-900C-89032342F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2153887"/>
                <a:ext cx="37608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/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6076FD-0A99-4C8B-9F0D-542EB23AD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186" y="5101107"/>
                <a:ext cx="3760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E8C2C3F-60C5-479B-B839-65431838B931}"/>
              </a:ext>
            </a:extLst>
          </p:cNvPr>
          <p:cNvSpPr txBox="1"/>
          <p:nvPr/>
        </p:nvSpPr>
        <p:spPr>
          <a:xfrm>
            <a:off x="6312310" y="1637071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FROM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D43DA8-B565-471A-AA5E-A46489EDEFCA}"/>
              </a:ext>
            </a:extLst>
          </p:cNvPr>
          <p:cNvSpPr txBox="1"/>
          <p:nvPr/>
        </p:nvSpPr>
        <p:spPr>
          <a:xfrm>
            <a:off x="4407310" y="2841117"/>
            <a:ext cx="1017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0070C0"/>
                </a:solidFill>
              </a:rPr>
              <a:t>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B94F46-650F-47D0-90D2-8D351F85DCC5}"/>
              </a:ext>
            </a:extLst>
          </p:cNvPr>
          <p:cNvCxnSpPr>
            <a:cxnSpLocks/>
          </p:cNvCxnSpPr>
          <p:nvPr/>
        </p:nvCxnSpPr>
        <p:spPr>
          <a:xfrm>
            <a:off x="2287689" y="2968113"/>
            <a:ext cx="977005" cy="9371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E005F-9F6C-45DC-AA19-4E471D6D8BB4}"/>
              </a:ext>
            </a:extLst>
          </p:cNvPr>
          <p:cNvSpPr/>
          <p:nvPr/>
        </p:nvSpPr>
        <p:spPr>
          <a:xfrm>
            <a:off x="5884606" y="4262284"/>
            <a:ext cx="376084" cy="441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19F781-E876-4DCD-ABC1-615BCFC00247}"/>
              </a:ext>
            </a:extLst>
          </p:cNvPr>
          <p:cNvSpPr txBox="1"/>
          <p:nvPr/>
        </p:nvSpPr>
        <p:spPr>
          <a:xfrm>
            <a:off x="5493663" y="5673821"/>
            <a:ext cx="2793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/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3B13F57-1BD8-42EC-B66B-631C685E4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579" y="4239370"/>
                <a:ext cx="37608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/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2F19C8-5735-4768-9A5E-E302E791F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829" y="1784555"/>
                <a:ext cx="3760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387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3" grpId="0"/>
      <p:bldP spid="7" grpId="0"/>
      <p:bldP spid="25" grpId="0"/>
      <p:bldP spid="15" grpId="0" animBg="1"/>
      <p:bldP spid="17" grpId="0"/>
      <p:bldP spid="16" grpId="0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Part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400" dirty="0"/>
              <a:t>After implementing the circuit in Task 23-01 Part A, answer the following two questions in a short email to your TA: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Explain the counts histogram after 10,000 shots: Why is there a 100% chance of measuring only a value of 0 for the single classical bit?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429000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after 10,000 shots renders a histogram showing a 50/50 probability of generating bitstreams representing either the decimal numbers 63 or 64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Part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598576" cy="4275372"/>
          </a:xfrm>
        </p:spPr>
        <p:txBody>
          <a:bodyPr>
            <a:normAutofit/>
          </a:bodyPr>
          <a:lstStyle/>
          <a:p>
            <a:r>
              <a:rPr lang="en-US" sz="2400" dirty="0"/>
              <a:t>Create a new Jupyter Lab notebook called </a:t>
            </a:r>
            <a:r>
              <a:rPr lang="en-US" sz="2400" b="1" dirty="0"/>
              <a:t>quantum_circuit3.ipynb</a:t>
            </a:r>
            <a:r>
              <a:rPr lang="en-US" sz="2400" dirty="0"/>
              <a:t> to implement and display this IBM Qiskit circuit, and display the histogram after </a:t>
            </a:r>
            <a:r>
              <a:rPr lang="en-US" sz="2400" b="1" dirty="0">
                <a:solidFill>
                  <a:srgbClr val="FF0000"/>
                </a:solidFill>
              </a:rPr>
              <a:t>100,000</a:t>
            </a:r>
            <a:r>
              <a:rPr lang="en-US" sz="2400" dirty="0"/>
              <a:t> shots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23DE6-5398-55A7-1FD5-36BE76986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2"/>
            <a:ext cx="3653953" cy="47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 Part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75372"/>
          </a:xfrm>
        </p:spPr>
        <p:txBody>
          <a:bodyPr>
            <a:normAutofit/>
          </a:bodyPr>
          <a:lstStyle/>
          <a:p>
            <a:r>
              <a:rPr lang="en-US" sz="2400" dirty="0"/>
              <a:t>In a short email to your TA, explain why the probability of measuring a value of 1 for q6 is 0.0625</a:t>
            </a:r>
          </a:p>
          <a:p>
            <a:r>
              <a:rPr lang="en-US" sz="2400" dirty="0"/>
              <a:t>Note: the histogram only displays the value of 0.062 but the actual probability is 0.0625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2D67D-9FAB-197F-CAB8-95B5A3B0E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025" y="3457397"/>
            <a:ext cx="4909950" cy="32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Double Slit Experiment as 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44AAF-EC1E-4EE4-BD3F-F6DA97A1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25330"/>
            <a:ext cx="3253617" cy="3609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757C-7C53-4939-B40B-998EE0AEF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708" y="2032719"/>
            <a:ext cx="4138332" cy="35016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1616BC-A93E-4F43-8A79-8E503F3C160D}"/>
              </a:ext>
            </a:extLst>
          </p:cNvPr>
          <p:cNvSpPr txBox="1"/>
          <p:nvPr/>
        </p:nvSpPr>
        <p:spPr>
          <a:xfrm>
            <a:off x="997007" y="5603143"/>
            <a:ext cx="2778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For</a:t>
            </a:r>
          </a:p>
          <a:p>
            <a:pPr algn="ctr"/>
            <a:r>
              <a:rPr lang="en-US" b="1" dirty="0"/>
              <a:t>One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Step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77F29F-4332-4FD7-A832-FD87ADD163EF}"/>
              </a:ext>
            </a:extLst>
          </p:cNvPr>
          <p:cNvSpPr txBox="1"/>
          <p:nvPr/>
        </p:nvSpPr>
        <p:spPr>
          <a:xfrm>
            <a:off x="5368414" y="5603143"/>
            <a:ext cx="28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Bullet</a:t>
            </a:r>
          </a:p>
          <a:p>
            <a:pPr algn="ctr"/>
            <a:r>
              <a:rPr lang="en-US" dirty="0"/>
              <a:t>Transition </a:t>
            </a:r>
            <a:r>
              <a:rPr lang="en-US" b="1" dirty="0">
                <a:solidFill>
                  <a:srgbClr val="FF0000"/>
                </a:solidFill>
              </a:rPr>
              <a:t>Probabilities</a:t>
            </a:r>
            <a:r>
              <a:rPr lang="en-US" dirty="0"/>
              <a:t> After</a:t>
            </a:r>
          </a:p>
          <a:p>
            <a:pPr algn="ctr"/>
            <a:r>
              <a:rPr lang="en-US" b="1" u="sng" dirty="0"/>
              <a:t>Two</a:t>
            </a:r>
            <a:r>
              <a:rPr lang="en-US" dirty="0"/>
              <a:t> Time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09499-722F-4666-984A-3850C619444C}"/>
              </a:ext>
            </a:extLst>
          </p:cNvPr>
          <p:cNvSpPr txBox="1"/>
          <p:nvPr/>
        </p:nvSpPr>
        <p:spPr>
          <a:xfrm>
            <a:off x="1421479" y="1278999"/>
            <a:ext cx="6301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Every time we multiple a transition matrix by itself,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we can calculate another time step (the </a:t>
            </a:r>
            <a:r>
              <a:rPr lang="en-US" i="1" dirty="0">
                <a:solidFill>
                  <a:srgbClr val="7030A0"/>
                </a:solidFill>
              </a:rPr>
              <a:t>next</a:t>
            </a:r>
            <a:r>
              <a:rPr lang="en-US" dirty="0">
                <a:solidFill>
                  <a:srgbClr val="7030A0"/>
                </a:solidFill>
              </a:rPr>
              <a:t> transition matrix)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7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10372</TotalTime>
  <Words>3364</Words>
  <Application>Microsoft Office PowerPoint</Application>
  <PresentationFormat>On-screen Show (4:3)</PresentationFormat>
  <Paragraphs>736</Paragraphs>
  <Slides>83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 – Goals</vt:lpstr>
      <vt:lpstr>Session 23 – Goals</vt:lpstr>
      <vt:lpstr>Quantum Double Slit Experiment</vt:lpstr>
      <vt:lpstr>Quantum Double Slit Experiment</vt:lpstr>
      <vt:lpstr>Quantum Double Slit Experiment</vt:lpstr>
      <vt:lpstr>The Double Slit Experiment as a Matrix</vt:lpstr>
      <vt:lpstr>The Double Slit Experiment as a Matrix</vt:lpstr>
      <vt:lpstr>The Double Slit Experiment as a Matrix</vt:lpstr>
      <vt:lpstr>The Double Slit Experiment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The Quantum Double Slit as a Matrix</vt:lpstr>
      <vt:lpstr>A Useful Introductory Metaphor</vt:lpstr>
      <vt:lpstr>A Useful Introductory Metaphor</vt:lpstr>
      <vt:lpstr>IBM Qiskit</vt:lpstr>
      <vt:lpstr>IBM Qiskit</vt:lpstr>
      <vt:lpstr>IBM Qiskit</vt:lpstr>
      <vt:lpstr>IBM Qiskit</vt:lpstr>
      <vt:lpstr>Quantum Gates</vt:lpstr>
      <vt:lpstr>Quantum Gates</vt:lpstr>
      <vt:lpstr>Quantum Gates</vt:lpstr>
      <vt:lpstr>Unitary Matrices</vt:lpstr>
      <vt:lpstr>Unitary Matrices</vt:lpstr>
      <vt:lpstr>Unitary Matrices</vt:lpstr>
      <vt:lpstr>Unitary Matrices</vt:lpstr>
      <vt:lpstr>Unitary Matrices</vt:lpstr>
      <vt:lpstr>Unitary Matrices</vt:lpstr>
      <vt:lpstr>Amplitude vs. Probability</vt:lpstr>
      <vt:lpstr>Amplitude vs. Probability</vt:lpstr>
      <vt:lpstr>Representing Multiple Qubits</vt:lpstr>
      <vt:lpstr>Representing Multiple Qubits</vt:lpstr>
      <vt:lpstr>Run Cells 1 to 7 – quantum_gates.ipynb</vt:lpstr>
      <vt:lpstr>Run Cell 1 quantum_gates.ipynb</vt:lpstr>
      <vt:lpstr>Run Cells 2 to 4 – quantum_gates.ipynb</vt:lpstr>
      <vt:lpstr>Run Cells 5 to 7 – quantum_gates.ipynb</vt:lpstr>
      <vt:lpstr>No Cloning Theorem</vt:lpstr>
      <vt:lpstr>No Cloning Theorem</vt:lpstr>
      <vt:lpstr>No Cloning Theorem</vt:lpstr>
      <vt:lpstr>The Bloch Sphere</vt:lpstr>
      <vt:lpstr>The Bloch Sphere</vt:lpstr>
      <vt:lpstr>The Bloch Sphere</vt:lpstr>
      <vt:lpstr>The Bloch Sphere</vt:lpstr>
      <vt:lpstr>Quantum Superposition</vt:lpstr>
      <vt:lpstr>Run Cell 1 superposition</vt:lpstr>
      <vt:lpstr>Run Cell 2 – superposition</vt:lpstr>
      <vt:lpstr>Run Cell 3 – superposition</vt:lpstr>
      <vt:lpstr>Run Cell 4 – superposition</vt:lpstr>
      <vt:lpstr>Run Cell 5 – superposition</vt:lpstr>
      <vt:lpstr>Run Cell 6 – superposition</vt:lpstr>
      <vt:lpstr>Run Cell 7 – superposition</vt:lpstr>
      <vt:lpstr>Run Cell 8 – superposition</vt:lpstr>
      <vt:lpstr>Quantum Entanglement</vt:lpstr>
      <vt:lpstr>Quantum Entanglement</vt:lpstr>
      <vt:lpstr>Run Cell 1 entanglement</vt:lpstr>
      <vt:lpstr>Run Cell 1 entanglement</vt:lpstr>
      <vt:lpstr>Run Cell 2 entanglement</vt:lpstr>
      <vt:lpstr>Run Cell 3 entanglement</vt:lpstr>
      <vt:lpstr>Quantum Entanglement</vt:lpstr>
      <vt:lpstr>Run Cell 4 entanglement</vt:lpstr>
      <vt:lpstr>Run Cell 5 entanglement</vt:lpstr>
      <vt:lpstr>Run Cell 6 entanglement</vt:lpstr>
      <vt:lpstr>Run Cell 6 entanglement</vt:lpstr>
      <vt:lpstr>Run Cell 7 entanglement</vt:lpstr>
      <vt:lpstr>Run Cell 8 entanglement</vt:lpstr>
      <vt:lpstr>Run Cell 9 entanglement</vt:lpstr>
      <vt:lpstr>Quantum Simulating Classical</vt:lpstr>
      <vt:lpstr>Run Cell 1 boolean_gates</vt:lpstr>
      <vt:lpstr>Run Cell 2 boolean_gates</vt:lpstr>
      <vt:lpstr>Run Cell 3 – boolean_gates</vt:lpstr>
      <vt:lpstr>Run Cell 4 – Boolean_gates</vt:lpstr>
      <vt:lpstr>CNOT Gate – Physical Implementation</vt:lpstr>
      <vt:lpstr>Session 23 – Now You Know…</vt:lpstr>
      <vt:lpstr>Session 23 – Now You Know…</vt:lpstr>
      <vt:lpstr>Task 23-01 Part A</vt:lpstr>
      <vt:lpstr>Task 23-01 Part B</vt:lpstr>
      <vt:lpstr>Task 23-02</vt:lpstr>
      <vt:lpstr>Task 23-03 Part A</vt:lpstr>
      <vt:lpstr>Task 23-03 Part B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1071</cp:revision>
  <cp:lastPrinted>2015-06-01T00:45:11Z</cp:lastPrinted>
  <dcterms:created xsi:type="dcterms:W3CDTF">2014-09-21T17:58:26Z</dcterms:created>
  <dcterms:modified xsi:type="dcterms:W3CDTF">2022-07-11T03:12:43Z</dcterms:modified>
</cp:coreProperties>
</file>